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96" r:id="rId2"/>
    <p:sldId id="398" r:id="rId3"/>
    <p:sldId id="413" r:id="rId4"/>
    <p:sldId id="410" r:id="rId5"/>
    <p:sldId id="416" r:id="rId6"/>
    <p:sldId id="417" r:id="rId7"/>
    <p:sldId id="415" r:id="rId8"/>
  </p:sldIdLst>
  <p:sldSz cx="9144000" cy="6858000" type="screen4x3"/>
  <p:notesSz cx="6845300" cy="919638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  <a:srgbClr val="9DBEFF"/>
    <a:srgbClr val="990000"/>
    <a:srgbClr val="0066FF"/>
    <a:srgbClr val="AFCAFF"/>
    <a:srgbClr val="FF505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510" y="1284"/>
      </p:cViewPr>
      <p:guideLst>
        <p:guide orient="horz" pos="3941"/>
        <p:guide orient="horz" pos="120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254" y="-78"/>
      </p:cViewPr>
      <p:guideLst>
        <p:guide orient="horz" pos="2896"/>
        <p:guide pos="215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738188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2550" tIns="41275" rIns="82550" bIns="41275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Folio BdCn B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953125" y="0"/>
            <a:ext cx="892175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2550" tIns="41275" rIns="82550" bIns="41275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Folio BdCn B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763"/>
            <a:ext cx="655638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2550" tIns="41275" rIns="82550" bIns="41275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Folio BdCn B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94463" y="8894763"/>
            <a:ext cx="350837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2550" tIns="41275" rIns="82550" bIns="41275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Folio BdCn BT" pitchFamily="34" charset="0"/>
              </a:defRPr>
            </a:lvl1pPr>
          </a:lstStyle>
          <a:p>
            <a:pPr>
              <a:defRPr/>
            </a:pPr>
            <a:fld id="{AA93FAAF-B0E1-49B7-A770-0D1110E2A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274638"/>
          </a:xfrm>
          <a:prstGeom prst="rect">
            <a:avLst/>
          </a:prstGeom>
          <a:noFill/>
          <a:ln w="76200" cap="rnd">
            <a:noFill/>
            <a:miter lim="800000"/>
            <a:headEnd type="none" w="sm" len="sm"/>
            <a:tailEnd type="none" w="med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Folio BdCn B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274638"/>
          </a:xfrm>
          <a:prstGeom prst="rect">
            <a:avLst/>
          </a:prstGeom>
          <a:noFill/>
          <a:ln w="76200" cap="rnd">
            <a:noFill/>
            <a:miter lim="800000"/>
            <a:headEnd type="none" w="sm" len="sm"/>
            <a:tailEnd type="none" w="med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Folio BdCn B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5538" y="688975"/>
            <a:ext cx="4598987" cy="3449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68800"/>
            <a:ext cx="5019675" cy="1227138"/>
          </a:xfrm>
          <a:prstGeom prst="rect">
            <a:avLst/>
          </a:prstGeom>
          <a:noFill/>
          <a:ln w="76200" cap="rnd">
            <a:noFill/>
            <a:miter lim="800000"/>
            <a:headEnd type="none" w="sm" len="sm"/>
            <a:tailEnd type="none" w="med" len="lg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1750"/>
            <a:ext cx="2967038" cy="274638"/>
          </a:xfrm>
          <a:prstGeom prst="rect">
            <a:avLst/>
          </a:prstGeom>
          <a:noFill/>
          <a:ln w="76200" cap="rnd">
            <a:noFill/>
            <a:miter lim="800000"/>
            <a:headEnd type="none" w="sm" len="sm"/>
            <a:tailEnd type="none" w="med" len="lg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200">
                <a:solidFill>
                  <a:schemeClr val="tx1"/>
                </a:solidFill>
                <a:latin typeface="Folio BdCn BT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1750"/>
            <a:ext cx="2967037" cy="274638"/>
          </a:xfrm>
          <a:prstGeom prst="rect">
            <a:avLst/>
          </a:prstGeom>
          <a:noFill/>
          <a:ln w="76200" cap="rnd">
            <a:noFill/>
            <a:miter lim="800000"/>
            <a:headEnd type="none" w="sm" len="sm"/>
            <a:tailEnd type="none" w="med" len="lg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solidFill>
                  <a:schemeClr val="tx1"/>
                </a:solidFill>
                <a:latin typeface="Folio BdCn BT" pitchFamily="34" charset="0"/>
              </a:defRPr>
            </a:lvl1pPr>
          </a:lstStyle>
          <a:p>
            <a:pPr>
              <a:defRPr/>
            </a:pPr>
            <a:fld id="{869A903D-414A-411E-A7BF-A06CB7D25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71500" indent="-1143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28700" indent="-1143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5900" indent="-1143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43100" indent="-1143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E91AB3-F6E6-4125-B5E0-D42CF20EEEF5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3860800" y="0"/>
            <a:ext cx="298450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876675" y="8939213"/>
            <a:ext cx="2968625" cy="255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>
            <a:spAutoFit/>
          </a:bodyPr>
          <a:lstStyle/>
          <a:p>
            <a:pPr algn="r"/>
            <a:r>
              <a:rPr lang="en-US" sz="1200">
                <a:solidFill>
                  <a:schemeClr val="tx1"/>
                </a:solidFill>
                <a:latin typeface="Folio BdCn BT" pitchFamily="34" charset="0"/>
              </a:rPr>
              <a:t>0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8940800"/>
            <a:ext cx="2984500" cy="255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0" y="0"/>
            <a:ext cx="2984500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81113" y="808038"/>
            <a:ext cx="4283075" cy="3213100"/>
          </a:xfrm>
          <a:ln w="12700" cap="flat"/>
        </p:spPr>
      </p:sp>
      <p:sp>
        <p:nvSpPr>
          <p:cNvPr id="1639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1225" y="4368800"/>
            <a:ext cx="5021263" cy="1917961"/>
          </a:xfrm>
          <a:noFill/>
          <a:ln w="9525"/>
        </p:spPr>
        <p:txBody>
          <a:bodyPr lIns="90488" tIns="44450" rIns="90488" bIns="44450"/>
          <a:lstStyle/>
          <a:p>
            <a:pPr>
              <a:buFontTx/>
              <a:buNone/>
            </a:pPr>
            <a:r>
              <a:rPr lang="en-US" dirty="0" smtClean="0"/>
              <a:t>In </a:t>
            </a:r>
            <a:r>
              <a:rPr lang="en-US" dirty="0" smtClean="0"/>
              <a:t>the beginning was basic </a:t>
            </a:r>
            <a:r>
              <a:rPr lang="en-US" dirty="0" err="1" smtClean="0"/>
              <a:t>SUnit</a:t>
            </a:r>
            <a:r>
              <a:rPr lang="en-US" dirty="0" smtClean="0"/>
              <a:t>:  just 3 classes.  Then a fourth, </a:t>
            </a:r>
            <a:r>
              <a:rPr lang="en-US" dirty="0" err="1" smtClean="0"/>
              <a:t>TestResource</a:t>
            </a:r>
            <a:r>
              <a:rPr lang="en-US" dirty="0" smtClean="0"/>
              <a:t>, was added, for use when your tests became slow.  However </a:t>
            </a:r>
            <a:r>
              <a:rPr lang="en-US" dirty="0" err="1" smtClean="0"/>
              <a:t>TestResource</a:t>
            </a:r>
            <a:r>
              <a:rPr lang="en-US" dirty="0" smtClean="0"/>
              <a:t> could create problems of its own and how to use it was not always clear.  Switching code from test to resource was not as easy as it could have been. </a:t>
            </a:r>
          </a:p>
          <a:p>
            <a:pPr>
              <a:buFontTx/>
              <a:buNone/>
            </a:pPr>
            <a:r>
              <a:rPr lang="en-US" dirty="0" err="1" smtClean="0"/>
              <a:t>SUnit</a:t>
            </a:r>
            <a:r>
              <a:rPr lang="en-US" dirty="0" smtClean="0"/>
              <a:t> also aids </a:t>
            </a:r>
            <a:r>
              <a:rPr lang="en-US" dirty="0" err="1" smtClean="0"/>
              <a:t>pluggability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	- Basic </a:t>
            </a:r>
            <a:r>
              <a:rPr lang="en-US" dirty="0" err="1" smtClean="0"/>
              <a:t>SUnit</a:t>
            </a:r>
            <a:r>
              <a:rPr lang="en-US" dirty="0" smtClean="0"/>
              <a:t> did not handle tests that spawned </a:t>
            </a:r>
            <a:r>
              <a:rPr lang="en-US" dirty="0" err="1" smtClean="0"/>
              <a:t>subthreads</a:t>
            </a:r>
            <a:r>
              <a:rPr lang="en-US" dirty="0" smtClean="0"/>
              <a:t>.  </a:t>
            </a:r>
            <a:r>
              <a:rPr lang="en-US" dirty="0" smtClean="0"/>
              <a:t>There is an </a:t>
            </a:r>
            <a:r>
              <a:rPr lang="en-US" dirty="0" err="1" smtClean="0"/>
              <a:t>SUnit</a:t>
            </a:r>
            <a:r>
              <a:rPr lang="en-US" dirty="0" smtClean="0"/>
              <a:t> add-on </a:t>
            </a:r>
            <a:r>
              <a:rPr lang="en-US" dirty="0" smtClean="0"/>
              <a:t>can handle this: </a:t>
            </a:r>
            <a:r>
              <a:rPr lang="en-US" dirty="0" err="1" smtClean="0"/>
              <a:t>SUnitXProcPatterns</a:t>
            </a: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	- </a:t>
            </a:r>
            <a:r>
              <a:rPr lang="en-US" dirty="0" smtClean="0"/>
              <a:t>An example </a:t>
            </a:r>
            <a:r>
              <a:rPr lang="en-US" dirty="0" err="1" smtClean="0"/>
              <a:t>SUnit</a:t>
            </a:r>
            <a:r>
              <a:rPr lang="en-US" dirty="0" smtClean="0"/>
              <a:t> </a:t>
            </a:r>
            <a:r>
              <a:rPr lang="en-US" dirty="0" smtClean="0"/>
              <a:t>add-on shows how to skip tests: </a:t>
            </a:r>
            <a:r>
              <a:rPr lang="en-US" dirty="0" err="1" smtClean="0"/>
              <a:t>SUnitResourcePatterns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0A7AD2-942E-4961-8B5E-3448C13E3CF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191000"/>
            <a:ext cx="5715000" cy="2289858"/>
          </a:xfrm>
          <a:noFill/>
          <a:ln w="9525"/>
        </p:spPr>
        <p:txBody>
          <a:bodyPr/>
          <a:lstStyle/>
          <a:p>
            <a:r>
              <a:rPr lang="en-US" dirty="0" err="1" smtClean="0"/>
              <a:t>Pharo</a:t>
            </a:r>
            <a:r>
              <a:rPr lang="en-US" dirty="0" smtClean="0"/>
              <a:t> specifics</a:t>
            </a:r>
          </a:p>
          <a:p>
            <a:r>
              <a:rPr lang="en-US" dirty="0" smtClean="0"/>
              <a:t>==========</a:t>
            </a:r>
          </a:p>
          <a:p>
            <a:r>
              <a:rPr lang="en-US" dirty="0" smtClean="0"/>
              <a:t>The only current difference </a:t>
            </a:r>
            <a:r>
              <a:rPr lang="en-US" dirty="0" smtClean="0"/>
              <a:t>between 4.0 and prior </a:t>
            </a:r>
            <a:r>
              <a:rPr lang="en-US" dirty="0" err="1" smtClean="0"/>
              <a:t>Pharo</a:t>
            </a:r>
            <a:r>
              <a:rPr lang="en-US" dirty="0" smtClean="0"/>
              <a:t> </a:t>
            </a:r>
            <a:r>
              <a:rPr lang="en-US" dirty="0" err="1" smtClean="0"/>
              <a:t>SUnit</a:t>
            </a:r>
            <a:r>
              <a:rPr lang="en-US" dirty="0" smtClean="0"/>
              <a:t> is that </a:t>
            </a:r>
            <a:r>
              <a:rPr lang="en-US" dirty="0" err="1" smtClean="0"/>
              <a:t>TestCase</a:t>
            </a:r>
            <a:r>
              <a:rPr lang="en-US" dirty="0" smtClean="0"/>
              <a:t>&gt;&gt;</a:t>
            </a:r>
            <a:r>
              <a:rPr lang="en-US" dirty="0" err="1" smtClean="0"/>
              <a:t>runCase</a:t>
            </a:r>
            <a:r>
              <a:rPr lang="en-US" dirty="0" smtClean="0"/>
              <a:t>: no longer calls #</a:t>
            </a:r>
            <a:r>
              <a:rPr lang="en-US" dirty="0" err="1" smtClean="0"/>
              <a:t>cleanUpInstanceVariables</a:t>
            </a:r>
            <a:r>
              <a:rPr lang="en-US" dirty="0" smtClean="0"/>
              <a:t> in its last line.  Whether to restore this </a:t>
            </a:r>
            <a:r>
              <a:rPr lang="en-US" dirty="0" err="1" smtClean="0"/>
              <a:t>behaviour</a:t>
            </a:r>
            <a:r>
              <a:rPr lang="en-US" dirty="0" smtClean="0"/>
              <a:t> is a </a:t>
            </a:r>
            <a:r>
              <a:rPr lang="en-US" dirty="0" err="1" smtClean="0"/>
              <a:t>Pharo</a:t>
            </a:r>
            <a:r>
              <a:rPr lang="en-US" dirty="0" smtClean="0"/>
              <a:t> decision;  as it is not standard cross-dialect </a:t>
            </a:r>
            <a:r>
              <a:rPr lang="en-US" dirty="0" err="1" smtClean="0"/>
              <a:t>behaviour</a:t>
            </a:r>
            <a:r>
              <a:rPr lang="en-US" dirty="0" smtClean="0"/>
              <a:t>, it is omitted from this 4.0-baseline version to assist those using tests for porting purposes.  The effect is that test cases that care about </a:t>
            </a:r>
            <a:r>
              <a:rPr lang="en-US" dirty="0" err="1" smtClean="0"/>
              <a:t>nilling</a:t>
            </a:r>
            <a:r>
              <a:rPr lang="en-US" dirty="0" smtClean="0"/>
              <a:t> their </a:t>
            </a:r>
            <a:r>
              <a:rPr lang="en-US" dirty="0" err="1" smtClean="0"/>
              <a:t>instvars</a:t>
            </a:r>
            <a:r>
              <a:rPr lang="en-US" dirty="0" smtClean="0"/>
              <a:t> must do so explicitly in #</a:t>
            </a:r>
            <a:r>
              <a:rPr lang="en-US" dirty="0" err="1" smtClean="0"/>
              <a:t>tearDown</a:t>
            </a:r>
            <a:r>
              <a:rPr lang="en-US" dirty="0" smtClean="0"/>
              <a:t> - they do not have #</a:t>
            </a:r>
            <a:r>
              <a:rPr lang="en-US" dirty="0" err="1" smtClean="0"/>
              <a:t>cleanUpInstanceVariables</a:t>
            </a:r>
            <a:r>
              <a:rPr lang="en-US" dirty="0" smtClean="0"/>
              <a:t> to do it for them.  Conversely, utilities that use data-defined tests, or compare </a:t>
            </a:r>
            <a:r>
              <a:rPr lang="en-US" dirty="0" err="1" smtClean="0"/>
              <a:t>resuts</a:t>
            </a:r>
            <a:r>
              <a:rPr lang="en-US" dirty="0" smtClean="0"/>
              <a:t> captured by tests in </a:t>
            </a:r>
            <a:r>
              <a:rPr lang="en-US" dirty="0" err="1" smtClean="0"/>
              <a:t>instvars</a:t>
            </a:r>
            <a:r>
              <a:rPr lang="en-US" dirty="0" smtClean="0"/>
              <a:t>, will not be frustrated by their being </a:t>
            </a:r>
            <a:r>
              <a:rPr lang="en-US" dirty="0" err="1" smtClean="0"/>
              <a:t>nilled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15D584-5F8F-437A-9088-9F108EBCC19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2813" y="4368800"/>
            <a:ext cx="5019675" cy="1439863"/>
          </a:xfrm>
          <a:noFill/>
          <a:ln w="9525"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The original status was that a resource was set up once for the whole run, the best case scenario for performance but the worst case scenario for possible interaction between tests.  In </a:t>
            </a:r>
            <a:r>
              <a:rPr lang="en-US" dirty="0" err="1" smtClean="0"/>
              <a:t>Sunit</a:t>
            </a:r>
            <a:r>
              <a:rPr lang="en-US" dirty="0" smtClean="0"/>
              <a:t> </a:t>
            </a:r>
            <a:r>
              <a:rPr lang="en-US" dirty="0" smtClean="0"/>
              <a:t>4.0, </a:t>
            </a:r>
            <a:r>
              <a:rPr lang="en-US" dirty="0" smtClean="0"/>
              <a:t>this remains the default choice.  If the coder makes their test reset a resource in some circumstance, they are choosing to sacrifice some performance in exchange for isolating other tests from theirs.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46651E-EEBE-4A20-8682-DFD24490D55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2813" y="4368800"/>
            <a:ext cx="5019675" cy="3194721"/>
          </a:xfrm>
          <a:noFill/>
          <a:ln w="9525"/>
        </p:spPr>
        <p:txBody>
          <a:bodyPr/>
          <a:lstStyle/>
          <a:p>
            <a:pPr>
              <a:buNone/>
            </a:pPr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method </a:t>
            </a:r>
            <a:r>
              <a:rPr lang="en-US" dirty="0" err="1" smtClean="0"/>
              <a:t>TestResource</a:t>
            </a:r>
            <a:r>
              <a:rPr lang="en-US" dirty="0" smtClean="0"/>
              <a:t> class&gt;&gt;</a:t>
            </a:r>
            <a:r>
              <a:rPr lang="en-US" dirty="0" err="1" smtClean="0"/>
              <a:t>resetResources</a:t>
            </a:r>
            <a:r>
              <a:rPr lang="en-US" dirty="0" smtClean="0"/>
              <a:t>: </a:t>
            </a:r>
            <a:r>
              <a:rPr lang="en-US" dirty="0" smtClean="0"/>
              <a:t>ensures </a:t>
            </a:r>
            <a:r>
              <a:rPr lang="en-US" dirty="0" smtClean="0"/>
              <a:t>safe ordering of resource </a:t>
            </a:r>
            <a:r>
              <a:rPr lang="en-US" dirty="0" err="1" smtClean="0"/>
              <a:t>tearDown</a:t>
            </a:r>
            <a:r>
              <a:rPr lang="en-US" dirty="0" smtClean="0"/>
              <a:t> in edge cases where multiple resources used by a suite could share dependency on a resource.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order of </a:t>
            </a:r>
            <a:r>
              <a:rPr lang="en-US" dirty="0" err="1" smtClean="0"/>
              <a:t>TestResource</a:t>
            </a:r>
            <a:r>
              <a:rPr lang="en-US" dirty="0" smtClean="0"/>
              <a:t> </a:t>
            </a:r>
            <a:r>
              <a:rPr lang="en-US" dirty="0" err="1" smtClean="0"/>
              <a:t>tearDown</a:t>
            </a:r>
            <a:r>
              <a:rPr lang="en-US" dirty="0" smtClean="0"/>
              <a:t> </a:t>
            </a:r>
            <a:r>
              <a:rPr lang="en-US" dirty="0" smtClean="0"/>
              <a:t>is the </a:t>
            </a:r>
            <a:r>
              <a:rPr lang="en-US" dirty="0" smtClean="0"/>
              <a:t>reverse of the order of </a:t>
            </a:r>
            <a:r>
              <a:rPr lang="en-US" dirty="0" err="1" smtClean="0"/>
              <a:t>TestResource</a:t>
            </a:r>
            <a:r>
              <a:rPr lang="en-US" dirty="0" smtClean="0"/>
              <a:t> </a:t>
            </a:r>
            <a:r>
              <a:rPr lang="en-US" dirty="0" err="1" smtClean="0"/>
              <a:t>setUp</a:t>
            </a:r>
            <a:r>
              <a:rPr lang="en-US" dirty="0" smtClean="0"/>
              <a:t>.  </a:t>
            </a:r>
            <a:r>
              <a:rPr lang="en-US" dirty="0" smtClean="0"/>
              <a:t>R</a:t>
            </a:r>
            <a:r>
              <a:rPr lang="en-US" dirty="0" smtClean="0"/>
              <a:t>esource </a:t>
            </a:r>
            <a:r>
              <a:rPr lang="en-US" dirty="0" err="1" smtClean="0"/>
              <a:t>setUp</a:t>
            </a:r>
            <a:r>
              <a:rPr lang="en-US" dirty="0" smtClean="0"/>
              <a:t> </a:t>
            </a:r>
            <a:r>
              <a:rPr lang="en-US" dirty="0" smtClean="0"/>
              <a:t>is lazy</a:t>
            </a:r>
            <a:r>
              <a:rPr lang="en-US" dirty="0" smtClean="0"/>
              <a:t>:  the first test in a suite that requires a given resource attempts to set it up and the result of the attempt applies throughout that run of the suite.  Thus tests that do not require a failed-</a:t>
            </a:r>
            <a:r>
              <a:rPr lang="en-US" dirty="0" err="1" smtClean="0"/>
              <a:t>setUp</a:t>
            </a:r>
            <a:r>
              <a:rPr lang="en-US" dirty="0" smtClean="0"/>
              <a:t> resource still run, rather than the whole suite aborting.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TestAsserter</a:t>
            </a:r>
            <a:r>
              <a:rPr lang="en-US" dirty="0" smtClean="0"/>
              <a:t> is</a:t>
            </a:r>
            <a:r>
              <a:rPr lang="en-US" dirty="0" smtClean="0"/>
              <a:t> </a:t>
            </a:r>
            <a:r>
              <a:rPr lang="en-US" dirty="0" smtClean="0"/>
              <a:t>a common </a:t>
            </a:r>
            <a:r>
              <a:rPr lang="en-US" dirty="0" err="1" smtClean="0"/>
              <a:t>superclass</a:t>
            </a:r>
            <a:r>
              <a:rPr lang="en-US" dirty="0" smtClean="0"/>
              <a:t> of </a:t>
            </a:r>
            <a:r>
              <a:rPr lang="en-US" dirty="0" err="1" smtClean="0"/>
              <a:t>TestResource</a:t>
            </a:r>
            <a:r>
              <a:rPr lang="en-US" dirty="0" smtClean="0"/>
              <a:t> and </a:t>
            </a:r>
            <a:r>
              <a:rPr lang="en-US" dirty="0" err="1" smtClean="0"/>
              <a:t>TestCase</a:t>
            </a:r>
            <a:r>
              <a:rPr lang="en-US" dirty="0" smtClean="0"/>
              <a:t>.  It </a:t>
            </a:r>
            <a:r>
              <a:rPr lang="en-US" dirty="0" smtClean="0"/>
              <a:t>assists </a:t>
            </a:r>
            <a:r>
              <a:rPr lang="en-US" dirty="0" smtClean="0"/>
              <a:t>refactoring of code from one to the other (and also provides a suitable </a:t>
            </a:r>
            <a:r>
              <a:rPr lang="en-US" dirty="0" err="1" smtClean="0"/>
              <a:t>superclass</a:t>
            </a:r>
            <a:r>
              <a:rPr lang="en-US" dirty="0" smtClean="0"/>
              <a:t> for any </a:t>
            </a:r>
            <a:r>
              <a:rPr lang="en-US" dirty="0" err="1" smtClean="0"/>
              <a:t>TestCase</a:t>
            </a:r>
            <a:r>
              <a:rPr lang="en-US" dirty="0" smtClean="0"/>
              <a:t> delegate classes users may create).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There are many</a:t>
            </a:r>
            <a:r>
              <a:rPr lang="en-US" dirty="0" smtClean="0"/>
              <a:t> </a:t>
            </a:r>
            <a:r>
              <a:rPr lang="en-US" dirty="0" smtClean="0"/>
              <a:t>minor method category changes </a:t>
            </a:r>
            <a:r>
              <a:rPr lang="en-US" dirty="0" smtClean="0"/>
              <a:t>between 3.1 and 4.0.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46651E-EEBE-4A20-8682-DFD24490D55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2813" y="4368800"/>
            <a:ext cx="5019675" cy="276999"/>
          </a:xfrm>
          <a:noFill/>
          <a:ln w="9525"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46651E-EEBE-4A20-8682-DFD24490D55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2813" y="4368800"/>
            <a:ext cx="5019675" cy="276999"/>
          </a:xfrm>
          <a:noFill/>
          <a:ln w="9525"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E36D3-1ECC-4DAB-8FE0-DDBEF8F5CB5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12813" y="4368800"/>
            <a:ext cx="5019675" cy="276999"/>
          </a:xfrm>
          <a:noFill/>
          <a:ln w="9525"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:\Boege_Nortel\Backgrounds\bluenologo50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-952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92325" y="2360613"/>
            <a:ext cx="0" cy="3895725"/>
          </a:xfrm>
          <a:prstGeom prst="line">
            <a:avLst/>
          </a:prstGeom>
          <a:noFill/>
          <a:ln w="38100">
            <a:solidFill>
              <a:srgbClr val="003399"/>
            </a:solidFill>
            <a:round/>
            <a:headEnd/>
            <a:tailEnd/>
          </a:ln>
          <a:effectLst/>
        </p:spPr>
        <p:txBody>
          <a:bodyPr lIns="82550" tIns="41275" rIns="82550" bIns="41275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456488" y="6602413"/>
            <a:ext cx="168751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550" tIns="41275" rIns="82550" bIns="41275">
            <a:spAutoFit/>
          </a:bodyPr>
          <a:lstStyle/>
          <a:p>
            <a:pPr algn="r">
              <a:defRPr/>
            </a:pPr>
            <a:r>
              <a:rPr lang="en-US" sz="900" dirty="0" err="1" smtClean="0">
                <a:latin typeface="Garamond" pitchFamily="18" charset="0"/>
              </a:rPr>
              <a:t>SUnit</a:t>
            </a:r>
            <a:r>
              <a:rPr lang="en-US" sz="900" dirty="0" smtClean="0">
                <a:latin typeface="Garamond" pitchFamily="18" charset="0"/>
              </a:rPr>
              <a:t>  </a:t>
            </a:r>
            <a:r>
              <a:rPr lang="en-US" sz="900" dirty="0">
                <a:latin typeface="Garamond" pitchFamily="18" charset="0"/>
              </a:rPr>
              <a:t>name – </a:t>
            </a:r>
            <a:r>
              <a:rPr lang="en-US" sz="900" dirty="0" smtClean="0">
                <a:latin typeface="Garamond" pitchFamily="18" charset="0"/>
              </a:rPr>
              <a:t>16sep2010 </a:t>
            </a:r>
            <a:r>
              <a:rPr lang="en-US" sz="900" dirty="0">
                <a:latin typeface="Garamond" pitchFamily="18" charset="0"/>
              </a:rPr>
              <a:t>- </a:t>
            </a:r>
            <a:fld id="{DEE2C6FA-760F-4B80-954C-2A47456E9CC9}" type="slidenum">
              <a:rPr lang="en-US" sz="900">
                <a:latin typeface="Garamond" pitchFamily="18" charset="0"/>
              </a:rPr>
              <a:pPr algn="r">
                <a:defRPr/>
              </a:pPr>
              <a:t>‹#›</a:t>
            </a:fld>
            <a:endParaRPr lang="en-US" sz="900" dirty="0">
              <a:latin typeface="Garamond" pitchFamily="18" charset="0"/>
            </a:endParaRP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246313" y="5033963"/>
            <a:ext cx="4905375" cy="447675"/>
          </a:xfrm>
        </p:spPr>
        <p:txBody>
          <a:bodyPr wrap="none" lIns="82550" tIns="41275" rIns="82550" bIns="41275" anchor="ctr">
            <a:sp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246313" y="2687638"/>
            <a:ext cx="5754687" cy="520700"/>
          </a:xfrm>
        </p:spPr>
        <p:txBody>
          <a:bodyPr wrap="none" lIns="82550" tIns="41275" rIns="82550" bIns="41275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255588"/>
            <a:ext cx="2187575" cy="6072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255588"/>
            <a:ext cx="6413500" cy="6072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1443038"/>
            <a:ext cx="4300537" cy="4884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43038"/>
            <a:ext cx="4300538" cy="4884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7" descr="C:\Boege_Nortel\Backgrounds\bluenologo50.T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233363" y="1443038"/>
            <a:ext cx="8753475" cy="488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 This is the first level bullet</a:t>
            </a:r>
          </a:p>
          <a:p>
            <a:pPr lvl="2"/>
            <a:r>
              <a:rPr lang="en-US" smtClean="0"/>
              <a:t>This is the second level bullet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gray">
          <a:xfrm>
            <a:off x="233363" y="255588"/>
            <a:ext cx="8737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038" tIns="0" rIns="46038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Title</a:t>
            </a:r>
            <a:br>
              <a:rPr lang="en-US" smtClean="0"/>
            </a:br>
            <a:r>
              <a:rPr lang="en-US" smtClean="0"/>
              <a:t>Subtitle</a:t>
            </a: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7456488" y="6602413"/>
            <a:ext cx="1687512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550" tIns="41275" rIns="82550" bIns="41275">
            <a:spAutoFit/>
          </a:bodyPr>
          <a:lstStyle/>
          <a:p>
            <a:pPr algn="r">
              <a:defRPr/>
            </a:pPr>
            <a:r>
              <a:rPr lang="en-US" sz="900" dirty="0">
                <a:latin typeface="Garamond" pitchFamily="18" charset="0"/>
              </a:rPr>
              <a:t>ESUG – </a:t>
            </a:r>
            <a:r>
              <a:rPr lang="en-US" sz="900" dirty="0" smtClean="0">
                <a:latin typeface="Garamond" pitchFamily="18" charset="0"/>
              </a:rPr>
              <a:t>16sep2010 </a:t>
            </a:r>
            <a:r>
              <a:rPr lang="en-US" sz="900" dirty="0">
                <a:latin typeface="Garamond" pitchFamily="18" charset="0"/>
              </a:rPr>
              <a:t>- </a:t>
            </a:r>
            <a:fld id="{7443CB65-6B88-426C-AFEC-9B667C82DE42}" type="slidenum">
              <a:rPr lang="en-US" sz="900">
                <a:latin typeface="Garamond" pitchFamily="18" charset="0"/>
              </a:rPr>
              <a:pPr algn="r">
                <a:defRPr/>
              </a:pPr>
              <a:t>‹#›</a:t>
            </a:fld>
            <a:endParaRPr lang="en-US" sz="900" dirty="0">
              <a:latin typeface="Garamond" pitchFamily="18" charset="0"/>
            </a:endParaRP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153988" y="6273800"/>
            <a:ext cx="998537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550" tIns="41275" rIns="82550" bIns="41275">
            <a:spAutoFit/>
          </a:bodyPr>
          <a:lstStyle/>
          <a:p>
            <a:pPr algn="l">
              <a:defRPr/>
            </a:pPr>
            <a:r>
              <a:rPr lang="en-US" sz="1800" b="1">
                <a:solidFill>
                  <a:srgbClr val="003399"/>
                </a:solidFill>
                <a:effectDag name="">
                  <a:cont type="tree" name="">
                    <a:effect ref="fillLine"/>
                    <a:outerShdw dist="38100" dir="13500000" algn="br">
                      <a:srgbClr val="4C7FE5"/>
                    </a:outerShdw>
                  </a:cont>
                  <a:cont type="tree" name="">
                    <a:effect ref="fillLine"/>
                    <a:outerShdw dist="38100" dir="2700000" algn="tl">
                      <a:srgbClr val="001E5B"/>
                    </a:outerShdw>
                  </a:cont>
                  <a:effect ref="fillLine"/>
                </a:effectDag>
              </a:rPr>
              <a:t>Niall</a:t>
            </a:r>
          </a:p>
          <a:p>
            <a:pPr algn="l">
              <a:defRPr/>
            </a:pPr>
            <a:r>
              <a:rPr lang="en-US" sz="1800" b="1">
                <a:solidFill>
                  <a:srgbClr val="003399"/>
                </a:solidFill>
                <a:effectDag name="">
                  <a:cont type="tree" name="">
                    <a:effect ref="fillLine"/>
                    <a:outerShdw dist="38100" dir="13500000" algn="br">
                      <a:srgbClr val="4C7FE5"/>
                    </a:outerShdw>
                  </a:cont>
                  <a:cont type="tree" name="">
                    <a:effect ref="fillLine"/>
                    <a:outerShdw dist="38100" dir="2700000" algn="tl">
                      <a:srgbClr val="001E5B"/>
                    </a:outerShdw>
                  </a:cont>
                  <a:effect ref="fillLine"/>
                </a:effectDag>
              </a:rPr>
              <a:t>    Ross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234950" indent="-234950" algn="l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SzPct val="110000"/>
        <a:buChar char="•"/>
        <a:defRPr sz="2400" b="1">
          <a:solidFill>
            <a:schemeClr val="bg1"/>
          </a:solidFill>
          <a:latin typeface="+mn-lt"/>
          <a:ea typeface="+mn-ea"/>
          <a:cs typeface="+mn-cs"/>
        </a:defRPr>
      </a:lvl1pPr>
      <a:lvl2pPr marL="574675" indent="-33813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100000"/>
        <a:buChar char="—"/>
        <a:defRPr sz="2000">
          <a:solidFill>
            <a:schemeClr val="bg1"/>
          </a:solidFill>
          <a:latin typeface="+mn-lt"/>
        </a:defRPr>
      </a:lvl2pPr>
      <a:lvl3pPr marL="808038" indent="-231775" algn="l" rtl="0" eaLnBrk="0" fontAlgn="base" hangingPunct="0">
        <a:spcBef>
          <a:spcPct val="10000"/>
        </a:spcBef>
        <a:spcAft>
          <a:spcPct val="0"/>
        </a:spcAft>
        <a:buClr>
          <a:schemeClr val="accent1"/>
        </a:buClr>
        <a:buSzPct val="100000"/>
        <a:buChar char="–"/>
        <a:defRPr sz="2000">
          <a:solidFill>
            <a:schemeClr val="bg1"/>
          </a:solidFill>
          <a:latin typeface="+mn-lt"/>
        </a:defRPr>
      </a:lvl3pPr>
      <a:lvl4pPr marL="1485900" indent="-2254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2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queaksource.com/SUn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queaksource.com/PharoInbo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6"/>
          <p:cNvSpPr>
            <a:spLocks noChangeShapeType="1"/>
          </p:cNvSpPr>
          <p:nvPr/>
        </p:nvSpPr>
        <p:spPr bwMode="auto">
          <a:xfrm>
            <a:off x="2092325" y="2374900"/>
            <a:ext cx="0" cy="3868738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075" name="Picture 7" descr="C:\Boege_Nortel\Backgrounds\bluenologo50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Line 3"/>
          <p:cNvSpPr>
            <a:spLocks noChangeShapeType="1"/>
          </p:cNvSpPr>
          <p:nvPr/>
        </p:nvSpPr>
        <p:spPr bwMode="auto">
          <a:xfrm>
            <a:off x="2092325" y="2374900"/>
            <a:ext cx="0" cy="3868738"/>
          </a:xfrm>
          <a:prstGeom prst="line">
            <a:avLst/>
          </a:prstGeom>
          <a:noFill/>
          <a:ln w="25400">
            <a:solidFill>
              <a:srgbClr val="0033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7456488" y="6602413"/>
            <a:ext cx="1687512" cy="222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2550" tIns="41275" rIns="82550" bIns="41275">
            <a:spAutoFit/>
          </a:bodyPr>
          <a:lstStyle/>
          <a:p>
            <a:pPr algn="r"/>
            <a:r>
              <a:rPr lang="en-US" sz="900" dirty="0">
                <a:solidFill>
                  <a:srgbClr val="FFFFFF"/>
                </a:solidFill>
                <a:latin typeface="Garamond" pitchFamily="18" charset="0"/>
              </a:rPr>
              <a:t>ESUG – </a:t>
            </a:r>
            <a:r>
              <a:rPr lang="en-US" sz="900" dirty="0" smtClean="0">
                <a:solidFill>
                  <a:srgbClr val="FFFFFF"/>
                </a:solidFill>
                <a:latin typeface="Garamond" pitchFamily="18" charset="0"/>
              </a:rPr>
              <a:t>16sep2010 </a:t>
            </a:r>
            <a:r>
              <a:rPr lang="en-US" sz="900" dirty="0">
                <a:solidFill>
                  <a:srgbClr val="FFFFFF"/>
                </a:solidFill>
                <a:latin typeface="Garamond" pitchFamily="18" charset="0"/>
              </a:rPr>
              <a:t>- 0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1160463" y="3216275"/>
            <a:ext cx="7907337" cy="3038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2550" tIns="41275" rIns="82550" bIns="41275">
            <a:spAutoFit/>
          </a:bodyPr>
          <a:lstStyle/>
          <a:p>
            <a:pPr algn="l"/>
            <a:r>
              <a:rPr lang="en-US" sz="3200" b="1" dirty="0" err="1" smtClean="0">
                <a:solidFill>
                  <a:srgbClr val="FFFFFF"/>
                </a:solidFill>
              </a:rPr>
              <a:t>Sunit</a:t>
            </a:r>
            <a:r>
              <a:rPr lang="en-US" sz="3200" b="1" dirty="0" smtClean="0">
                <a:solidFill>
                  <a:srgbClr val="FFFFFF"/>
                </a:solidFill>
              </a:rPr>
              <a:t> 4.0 (and 3.2 and 3.3):</a:t>
            </a:r>
            <a:endParaRPr lang="en-US" sz="3200" b="1" dirty="0">
              <a:solidFill>
                <a:srgbClr val="FFFFFF"/>
              </a:solidFill>
            </a:endParaRPr>
          </a:p>
          <a:p>
            <a:pPr algn="l"/>
            <a:r>
              <a:rPr lang="en-US" sz="3200" b="1" dirty="0">
                <a:solidFill>
                  <a:srgbClr val="FFFFFF"/>
                </a:solidFill>
              </a:rPr>
              <a:t>	</a:t>
            </a:r>
            <a:r>
              <a:rPr lang="en-US" sz="3200" b="1" dirty="0" smtClean="0">
                <a:solidFill>
                  <a:srgbClr val="FFFFFF"/>
                </a:solidFill>
              </a:rPr>
              <a:t>where is it, what is it</a:t>
            </a:r>
            <a:endParaRPr lang="en-US" sz="3200" b="1" dirty="0">
              <a:solidFill>
                <a:srgbClr val="FFFFFF"/>
              </a:solidFill>
            </a:endParaRPr>
          </a:p>
          <a:p>
            <a:pPr algn="l"/>
            <a:endParaRPr lang="en-US" sz="3200" b="1" dirty="0">
              <a:solidFill>
                <a:srgbClr val="FFFFFF"/>
              </a:solidFill>
            </a:endParaRPr>
          </a:p>
          <a:p>
            <a:pPr algn="l"/>
            <a:r>
              <a:rPr lang="en-US" sz="2400" b="1" dirty="0">
                <a:solidFill>
                  <a:srgbClr val="FFFFFF"/>
                </a:solidFill>
              </a:rPr>
              <a:t>		Niall Ross, </a:t>
            </a:r>
            <a:r>
              <a:rPr lang="en-US" sz="2400" b="1" dirty="0" err="1">
                <a:solidFill>
                  <a:srgbClr val="FFFFFF"/>
                </a:solidFill>
              </a:rPr>
              <a:t>Cincom</a:t>
            </a:r>
            <a:endParaRPr lang="en-US" sz="2400" b="1" dirty="0">
              <a:solidFill>
                <a:srgbClr val="FFFFFF"/>
              </a:solidFill>
            </a:endParaRPr>
          </a:p>
          <a:p>
            <a:pPr algn="l"/>
            <a:r>
              <a:rPr lang="en-US" sz="2400" b="1" dirty="0">
                <a:solidFill>
                  <a:srgbClr val="FFFFFF"/>
                </a:solidFill>
              </a:rPr>
              <a:t>		</a:t>
            </a:r>
            <a:r>
              <a:rPr lang="en-US" sz="2400" b="1" dirty="0" smtClean="0">
                <a:solidFill>
                  <a:srgbClr val="FFFFFF"/>
                </a:solidFill>
              </a:rPr>
              <a:t>16 </a:t>
            </a:r>
            <a:r>
              <a:rPr lang="en-US" sz="2400" b="1" dirty="0">
                <a:solidFill>
                  <a:srgbClr val="FFFFFF"/>
                </a:solidFill>
              </a:rPr>
              <a:t>September </a:t>
            </a:r>
            <a:r>
              <a:rPr lang="en-US" sz="2400" b="1" dirty="0" smtClean="0">
                <a:solidFill>
                  <a:srgbClr val="FFFFFF"/>
                </a:solidFill>
              </a:rPr>
              <a:t>2010</a:t>
            </a:r>
            <a:endParaRPr lang="en-US" sz="2400" b="1" dirty="0">
              <a:solidFill>
                <a:srgbClr val="FFFFFF"/>
              </a:solidFill>
            </a:endParaRPr>
          </a:p>
          <a:p>
            <a:pPr algn="l"/>
            <a:endParaRPr lang="en-US" sz="2400" b="1" dirty="0">
              <a:solidFill>
                <a:srgbClr val="FFFFFF"/>
              </a:solidFill>
            </a:endParaRPr>
          </a:p>
          <a:p>
            <a:pPr algn="l" eaLnBrk="1"/>
            <a:r>
              <a:rPr lang="en-US" sz="2400" b="1" dirty="0">
                <a:solidFill>
                  <a:srgbClr val="FFFFFF"/>
                </a:solidFill>
              </a:rPr>
              <a:t>		Version 1.0</a:t>
            </a:r>
          </a:p>
        </p:txBody>
      </p:sp>
      <p:sp>
        <p:nvSpPr>
          <p:cNvPr id="320520" name="Text Box 8"/>
          <p:cNvSpPr txBox="1">
            <a:spLocks noChangeArrowheads="1"/>
          </p:cNvSpPr>
          <p:nvPr/>
        </p:nvSpPr>
        <p:spPr bwMode="auto">
          <a:xfrm>
            <a:off x="136525" y="530225"/>
            <a:ext cx="2330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550" tIns="41275" rIns="82550" bIns="41275">
            <a:spAutoFit/>
          </a:bodyPr>
          <a:lstStyle/>
          <a:p>
            <a:pPr algn="l">
              <a:defRPr/>
            </a:pPr>
            <a:r>
              <a:rPr lang="en-US" sz="4800" dirty="0" err="1">
                <a:effectDag name="">
                  <a:cont type="tree" name="">
                    <a:effect ref="fillLine"/>
                    <a:outerShdw dist="38100" dir="13500000" algn="br">
                      <a:srgbClr val="4C7FE5"/>
                    </a:outerShdw>
                  </a:cont>
                  <a:cont type="tree" name="">
                    <a:effect ref="fillLine"/>
                    <a:outerShdw dist="38100" dir="2700000" algn="tl">
                      <a:srgbClr val="001E5B"/>
                    </a:outerShdw>
                  </a:cont>
                  <a:effect ref="fillLine"/>
                </a:effectDag>
              </a:rPr>
              <a:t>SUnit</a:t>
            </a:r>
            <a:endParaRPr lang="en-US" sz="4800" dirty="0">
              <a:effectDag name="">
                <a:cont type="tree" name="">
                  <a:effect ref="fillLine"/>
                  <a:outerShdw dist="38100" dir="13500000" algn="br">
                    <a:srgbClr val="4C7FE5"/>
                  </a:outerShdw>
                </a:cont>
                <a:cont type="tree" name="">
                  <a:effect ref="fillLine"/>
                  <a:outerShdw dist="38100" dir="2700000" algn="tl">
                    <a:srgbClr val="001E5B"/>
                  </a:outerShdw>
                </a:cont>
                <a:effect ref="fillLine"/>
              </a:effectDag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63" y="255588"/>
            <a:ext cx="8737600" cy="442912"/>
          </a:xfrm>
        </p:spPr>
        <p:txBody>
          <a:bodyPr/>
          <a:lstStyle/>
          <a:p>
            <a:pPr algn="ctr"/>
            <a:r>
              <a:rPr lang="en-GB" dirty="0" smtClean="0"/>
              <a:t>Where is it?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923925"/>
            <a:ext cx="8720138" cy="4884738"/>
          </a:xfrm>
        </p:spPr>
        <p:txBody>
          <a:bodyPr/>
          <a:lstStyle/>
          <a:p>
            <a:r>
              <a:rPr lang="en-GB" b="0" dirty="0" err="1" smtClean="0"/>
              <a:t>VisualWorks</a:t>
            </a:r>
            <a:r>
              <a:rPr lang="en-GB" b="0" dirty="0" smtClean="0"/>
              <a:t> 7.7.1 (and </a:t>
            </a:r>
            <a:r>
              <a:rPr lang="en-GB" b="0" dirty="0" err="1" smtClean="0"/>
              <a:t>ObjectStudio</a:t>
            </a:r>
            <a:r>
              <a:rPr lang="en-GB" b="0" dirty="0" smtClean="0"/>
              <a:t> and </a:t>
            </a:r>
            <a:r>
              <a:rPr lang="en-GB" b="0" dirty="0" err="1" smtClean="0"/>
              <a:t>WebVelocity</a:t>
            </a:r>
            <a:r>
              <a:rPr lang="en-GB" b="0" dirty="0" smtClean="0"/>
              <a:t>)</a:t>
            </a:r>
          </a:p>
          <a:p>
            <a:r>
              <a:rPr lang="en-GB" b="0" dirty="0" err="1" smtClean="0"/>
              <a:t>VASmalltalk</a:t>
            </a:r>
            <a:r>
              <a:rPr lang="en-GB" b="0" dirty="0" smtClean="0"/>
              <a:t> 8.0.2</a:t>
            </a:r>
            <a:endParaRPr lang="en-GB" dirty="0" smtClean="0">
              <a:solidFill>
                <a:srgbClr val="FFFF00"/>
              </a:solidFill>
            </a:endParaRPr>
          </a:p>
          <a:p>
            <a:r>
              <a:rPr lang="en-GB" b="0" dirty="0" err="1" smtClean="0"/>
              <a:t>Pharo</a:t>
            </a:r>
            <a:r>
              <a:rPr lang="en-GB" b="0" dirty="0" smtClean="0"/>
              <a:t> 1.1</a:t>
            </a:r>
          </a:p>
          <a:p>
            <a:r>
              <a:rPr lang="en-GB" b="0" dirty="0" err="1" smtClean="0"/>
              <a:t>GemStone</a:t>
            </a:r>
            <a:endParaRPr lang="en-GB" b="0" dirty="0" smtClean="0"/>
          </a:p>
          <a:p>
            <a:r>
              <a:rPr lang="en-GB" b="0" dirty="0" smtClean="0"/>
              <a:t>Dolphin 6.1</a:t>
            </a:r>
          </a:p>
          <a:p>
            <a:r>
              <a:rPr lang="en-GB" b="0" dirty="0" smtClean="0"/>
              <a:t>Smalltalk/X</a:t>
            </a:r>
          </a:p>
          <a:p>
            <a:r>
              <a:rPr lang="en-GB" b="0" dirty="0" smtClean="0"/>
              <a:t>VSE port in progress</a:t>
            </a:r>
          </a:p>
          <a:p>
            <a:pPr marL="234950" lvl="1" indent="-234950">
              <a:spcBef>
                <a:spcPct val="50000"/>
              </a:spcBef>
              <a:buSzPct val="110000"/>
              <a:buNone/>
            </a:pPr>
            <a:r>
              <a:rPr lang="en-GB" sz="1600" dirty="0" smtClean="0"/>
              <a:t>Thanks to James Foster, Tim MacKinnon, Jan </a:t>
            </a:r>
            <a:r>
              <a:rPr lang="en-GB" sz="1600" dirty="0" err="1" smtClean="0"/>
              <a:t>Vrany</a:t>
            </a:r>
            <a:r>
              <a:rPr lang="en-GB" sz="1600" dirty="0" smtClean="0"/>
              <a:t>, Leandro and Valeria, Yuri </a:t>
            </a:r>
            <a:r>
              <a:rPr lang="en-GB" sz="1600" dirty="0" err="1" smtClean="0"/>
              <a:t>Mironenko</a:t>
            </a:r>
            <a:r>
              <a:rPr lang="en-GB" sz="1600" dirty="0" smtClean="0"/>
              <a:t> , ...</a:t>
            </a:r>
          </a:p>
          <a:p>
            <a:pPr marL="234950" lvl="1" indent="-234950">
              <a:spcBef>
                <a:spcPct val="50000"/>
              </a:spcBef>
              <a:buSzPct val="110000"/>
              <a:buNone/>
            </a:pPr>
            <a:endParaRPr lang="en-GB" sz="1600" b="0" dirty="0" smtClean="0"/>
          </a:p>
          <a:p>
            <a:pPr>
              <a:buNone/>
            </a:pPr>
            <a:r>
              <a:rPr lang="en-GB" b="0" dirty="0" smtClean="0"/>
              <a:t>		</a:t>
            </a:r>
            <a:r>
              <a:rPr lang="en-GB" b="0" dirty="0" smtClean="0">
                <a:solidFill>
                  <a:srgbClr val="FFFF00"/>
                </a:solidFill>
              </a:rPr>
              <a:t>Anywhere else it should be?</a:t>
            </a:r>
          </a:p>
          <a:p>
            <a:pPr>
              <a:buNone/>
            </a:pPr>
            <a:r>
              <a:rPr lang="en-GB" sz="1600" b="0" dirty="0" smtClean="0">
                <a:solidFill>
                  <a:srgbClr val="FFFF00"/>
                </a:solidFill>
              </a:rPr>
              <a:t>			(and if so, will you port it?)</a:t>
            </a:r>
            <a:endParaRPr lang="en-GB" sz="1600" dirty="0" smtClean="0">
              <a:solidFill>
                <a:srgbClr val="FFFF00"/>
              </a:solidFill>
            </a:endParaRPr>
          </a:p>
          <a:p>
            <a:pPr lvl="2"/>
            <a:endParaRPr lang="en-GB" sz="1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3513" y="255588"/>
            <a:ext cx="8970962" cy="442912"/>
          </a:xfrm>
        </p:spPr>
        <p:txBody>
          <a:bodyPr/>
          <a:lstStyle/>
          <a:p>
            <a:pPr algn="ctr"/>
            <a:r>
              <a:rPr lang="en-US" dirty="0" smtClean="0"/>
              <a:t>Cross-dialect Compatibility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889000"/>
            <a:ext cx="8753475" cy="530383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err="1" smtClean="0"/>
              <a:t>Pharo</a:t>
            </a:r>
            <a:endParaRPr lang="en-US" dirty="0" smtClean="0"/>
          </a:p>
          <a:p>
            <a:r>
              <a:rPr lang="en-US" dirty="0" smtClean="0"/>
              <a:t>Pure </a:t>
            </a:r>
            <a:r>
              <a:rPr lang="en-US" dirty="0" err="1" smtClean="0"/>
              <a:t>SUnit</a:t>
            </a:r>
            <a:r>
              <a:rPr lang="en-US" dirty="0" smtClean="0"/>
              <a:t> 4.0 in </a:t>
            </a:r>
            <a:r>
              <a:rPr lang="en-US" dirty="0" smtClean="0">
                <a:solidFill>
                  <a:srgbClr val="FFFF00"/>
                </a:solidFill>
                <a:hlinkClick r:id="rId3"/>
              </a:rPr>
              <a:t>www.squeaksource.com/SUnit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/>
              <a:t>SUnit</a:t>
            </a:r>
            <a:r>
              <a:rPr lang="en-US" dirty="0" smtClean="0"/>
              <a:t> 4.0 + </a:t>
            </a:r>
            <a:r>
              <a:rPr lang="en-US" dirty="0" err="1" smtClean="0"/>
              <a:t>Pharo</a:t>
            </a:r>
            <a:r>
              <a:rPr lang="en-US" dirty="0" smtClean="0"/>
              <a:t> in </a:t>
            </a:r>
            <a:r>
              <a:rPr lang="en-US" dirty="0" smtClean="0">
                <a:hlinkClick r:id="rId4"/>
              </a:rPr>
              <a:t>www.squeaksource.com/PharoInbox</a:t>
            </a:r>
            <a:endParaRPr lang="en-US" dirty="0" smtClean="0"/>
          </a:p>
          <a:p>
            <a:pPr lvl="1"/>
            <a:r>
              <a:rPr lang="en-US" dirty="0" smtClean="0"/>
              <a:t>(#</a:t>
            </a:r>
            <a:r>
              <a:rPr lang="en-US" dirty="0" err="1" smtClean="0">
                <a:solidFill>
                  <a:srgbClr val="FFFF00"/>
                </a:solidFill>
              </a:rPr>
              <a:t>cleanUpInstanceVariables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not called by default in the basic merge)</a:t>
            </a:r>
            <a:endParaRPr lang="en-US" sz="1200" dirty="0" smtClean="0"/>
          </a:p>
          <a:p>
            <a:pPr>
              <a:buFontTx/>
              <a:buNone/>
            </a:pPr>
            <a:r>
              <a:rPr lang="en-US" dirty="0" smtClean="0"/>
              <a:t>Smalltalk/X:</a:t>
            </a:r>
          </a:p>
          <a:p>
            <a:r>
              <a:rPr lang="en-US" dirty="0" smtClean="0"/>
              <a:t>pure </a:t>
            </a:r>
            <a:r>
              <a:rPr lang="en-US" dirty="0" err="1" smtClean="0"/>
              <a:t>SUnit</a:t>
            </a:r>
            <a:r>
              <a:rPr lang="en-US" dirty="0" smtClean="0"/>
              <a:t> 4.0 version</a:t>
            </a:r>
          </a:p>
          <a:p>
            <a:r>
              <a:rPr lang="en-US" dirty="0" smtClean="0"/>
              <a:t>4.0 + </a:t>
            </a:r>
            <a:r>
              <a:rPr lang="en-US" dirty="0" err="1" smtClean="0"/>
              <a:t>unintrusive</a:t>
            </a:r>
            <a:r>
              <a:rPr lang="en-US" dirty="0" smtClean="0"/>
              <a:t> tweak to capture last result of test run</a:t>
            </a:r>
          </a:p>
          <a:p>
            <a:endParaRPr lang="en-US" sz="1200" dirty="0" smtClean="0"/>
          </a:p>
          <a:p>
            <a:pPr>
              <a:buNone/>
            </a:pPr>
            <a:r>
              <a:rPr lang="en-US" dirty="0" smtClean="0"/>
              <a:t>Other dialects: pure </a:t>
            </a:r>
            <a:r>
              <a:rPr lang="en-US" dirty="0" err="1" smtClean="0"/>
              <a:t>SUnit</a:t>
            </a:r>
            <a:r>
              <a:rPr lang="en-US" dirty="0" smtClean="0"/>
              <a:t> 4.0   (VSE in progress)</a:t>
            </a:r>
          </a:p>
          <a:p>
            <a:pPr>
              <a:buNone/>
            </a:pPr>
            <a:endParaRPr lang="en-US" sz="1200" dirty="0" smtClean="0"/>
          </a:p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		Please merge 4.0 diff: 3.1 into whatever you use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3513" y="255588"/>
            <a:ext cx="8970962" cy="442912"/>
          </a:xfrm>
        </p:spPr>
        <p:txBody>
          <a:bodyPr/>
          <a:lstStyle/>
          <a:p>
            <a:pPr algn="ctr"/>
            <a:r>
              <a:rPr lang="en-US" dirty="0" smtClean="0"/>
              <a:t>What’s new: </a:t>
            </a:r>
            <a:r>
              <a:rPr lang="en-US" dirty="0" err="1" smtClean="0"/>
              <a:t>TestResource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889000"/>
            <a:ext cx="8753475" cy="530383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Resource-processing is ordered</a:t>
            </a:r>
          </a:p>
          <a:p>
            <a:pPr lvl="1"/>
            <a:r>
              <a:rPr lang="en-US" dirty="0" smtClean="0"/>
              <a:t>a test’s resources </a:t>
            </a:r>
            <a:r>
              <a:rPr lang="en-US" dirty="0" err="1" smtClean="0"/>
              <a:t>setUp</a:t>
            </a:r>
            <a:r>
              <a:rPr lang="en-US" dirty="0" smtClean="0"/>
              <a:t> in order and </a:t>
            </a:r>
            <a:r>
              <a:rPr lang="en-US" dirty="0" err="1" smtClean="0"/>
              <a:t>tearDown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FFFF00"/>
                </a:solidFill>
              </a:rPr>
              <a:t>reverse</a:t>
            </a:r>
            <a:r>
              <a:rPr lang="en-US" dirty="0" smtClean="0"/>
              <a:t> order</a:t>
            </a:r>
          </a:p>
          <a:p>
            <a:pPr lvl="1"/>
            <a:r>
              <a:rPr lang="en-US" dirty="0" smtClean="0"/>
              <a:t>a resource sets up before and tears down after </a:t>
            </a:r>
            <a:r>
              <a:rPr lang="en-US" dirty="0" smtClean="0">
                <a:solidFill>
                  <a:srgbClr val="FFFF00"/>
                </a:solidFill>
              </a:rPr>
              <a:t>everything</a:t>
            </a:r>
            <a:r>
              <a:rPr lang="en-US" dirty="0" smtClean="0"/>
              <a:t> that uses it</a:t>
            </a:r>
          </a:p>
          <a:p>
            <a:pPr lvl="1"/>
            <a:r>
              <a:rPr lang="en-US" dirty="0" err="1" smtClean="0"/>
              <a:t>tearDown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ensured</a:t>
            </a:r>
            <a:r>
              <a:rPr lang="en-US" dirty="0" smtClean="0"/>
              <a:t> if </a:t>
            </a:r>
            <a:r>
              <a:rPr lang="en-US" dirty="0" err="1" smtClean="0"/>
              <a:t>setUp</a:t>
            </a:r>
            <a:r>
              <a:rPr lang="en-US" dirty="0" smtClean="0"/>
              <a:t> entered (like </a:t>
            </a:r>
            <a:r>
              <a:rPr lang="en-US" dirty="0" err="1" smtClean="0"/>
              <a:t>TestCase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Resources understand #assert:… protocol</a:t>
            </a:r>
          </a:p>
          <a:p>
            <a:pPr lvl="1"/>
            <a:r>
              <a:rPr lang="en-US" dirty="0" smtClean="0"/>
              <a:t>easy to </a:t>
            </a:r>
            <a:r>
              <a:rPr lang="en-US" dirty="0" err="1" smtClean="0"/>
              <a:t>refactor</a:t>
            </a:r>
            <a:r>
              <a:rPr lang="en-US" dirty="0" smtClean="0"/>
              <a:t> between </a:t>
            </a:r>
            <a:r>
              <a:rPr lang="en-US" dirty="0" err="1" smtClean="0">
                <a:solidFill>
                  <a:srgbClr val="FFFF00"/>
                </a:solidFill>
              </a:rPr>
              <a:t>MyTest</a:t>
            </a:r>
            <a:r>
              <a:rPr lang="en-US" dirty="0" smtClean="0">
                <a:solidFill>
                  <a:srgbClr val="FFFF00"/>
                </a:solidFill>
              </a:rPr>
              <a:t>&gt;&gt;</a:t>
            </a:r>
            <a:r>
              <a:rPr lang="en-US" dirty="0" err="1" smtClean="0">
                <a:solidFill>
                  <a:srgbClr val="FFFF00"/>
                </a:solidFill>
              </a:rPr>
              <a:t>setUp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FF00"/>
                </a:solidFill>
              </a:rPr>
              <a:t>MyResource</a:t>
            </a:r>
            <a:r>
              <a:rPr lang="en-US" dirty="0" smtClean="0">
                <a:solidFill>
                  <a:srgbClr val="FFFF00"/>
                </a:solidFill>
              </a:rPr>
              <a:t>&gt;&gt;</a:t>
            </a:r>
            <a:r>
              <a:rPr lang="en-US" dirty="0" err="1" smtClean="0">
                <a:solidFill>
                  <a:srgbClr val="FFFF00"/>
                </a:solidFill>
              </a:rPr>
              <a:t>setUp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 smtClean="0"/>
              <a:t>Resources are made available just-in-time:</a:t>
            </a:r>
          </a:p>
          <a:p>
            <a:pPr lvl="1"/>
            <a:r>
              <a:rPr lang="en-US" dirty="0" smtClean="0"/>
              <a:t>first using test sets it up; later tests see it has (or failed to) set up</a:t>
            </a:r>
          </a:p>
          <a:p>
            <a:pPr lvl="1"/>
            <a:r>
              <a:rPr lang="en-US" dirty="0" err="1" smtClean="0"/>
              <a:t>MyResource</a:t>
            </a:r>
            <a:r>
              <a:rPr lang="en-US" dirty="0" smtClean="0"/>
              <a:t>&gt;&gt;</a:t>
            </a:r>
            <a:r>
              <a:rPr lang="en-US" dirty="0" err="1" smtClean="0"/>
              <a:t>setUp</a:t>
            </a:r>
            <a:r>
              <a:rPr lang="en-US" dirty="0" smtClean="0"/>
              <a:t> called by framework, </a:t>
            </a:r>
            <a:r>
              <a:rPr lang="en-US" dirty="0" smtClean="0">
                <a:solidFill>
                  <a:srgbClr val="FFFF00"/>
                </a:solidFill>
              </a:rPr>
              <a:t>not</a:t>
            </a:r>
            <a:r>
              <a:rPr lang="en-US" dirty="0" smtClean="0"/>
              <a:t> by </a:t>
            </a:r>
            <a:r>
              <a:rPr lang="en-US" dirty="0" err="1" smtClean="0"/>
              <a:t>MyResource</a:t>
            </a:r>
            <a:r>
              <a:rPr lang="en-US" dirty="0" smtClean="0"/>
              <a:t>&gt;&gt;new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Using </a:t>
            </a:r>
            <a:r>
              <a:rPr lang="en-US" dirty="0" err="1" smtClean="0">
                <a:solidFill>
                  <a:srgbClr val="FFFF00"/>
                </a:solidFill>
              </a:rPr>
              <a:t>TestResources</a:t>
            </a:r>
            <a:r>
              <a:rPr lang="en-US" dirty="0" smtClean="0">
                <a:solidFill>
                  <a:srgbClr val="FFFF00"/>
                </a:solidFill>
              </a:rPr>
              <a:t> trades test isolation for performance</a:t>
            </a:r>
          </a:p>
          <a:p>
            <a:pPr lvl="1"/>
            <a:r>
              <a:rPr lang="en-US" dirty="0" err="1" smtClean="0"/>
              <a:t>TestCase</a:t>
            </a:r>
            <a:r>
              <a:rPr lang="en-US" dirty="0" smtClean="0"/>
              <a:t>&gt;&gt;</a:t>
            </a:r>
            <a:r>
              <a:rPr lang="en-US" dirty="0" err="1" smtClean="0"/>
              <a:t>setUp</a:t>
            </a:r>
            <a:r>
              <a:rPr lang="en-US" dirty="0" smtClean="0"/>
              <a:t>, </a:t>
            </a:r>
            <a:r>
              <a:rPr lang="en-US" dirty="0" err="1" smtClean="0"/>
              <a:t>testSomething</a:t>
            </a:r>
            <a:r>
              <a:rPr lang="en-US" dirty="0" smtClean="0"/>
              <a:t>, </a:t>
            </a:r>
            <a:r>
              <a:rPr lang="en-US" dirty="0" err="1" smtClean="0"/>
              <a:t>tearDown</a:t>
            </a:r>
            <a:r>
              <a:rPr lang="en-US" dirty="0" smtClean="0"/>
              <a:t>	) similar functions,</a:t>
            </a:r>
          </a:p>
          <a:p>
            <a:pPr lvl="1"/>
            <a:r>
              <a:rPr lang="en-US" dirty="0" err="1" smtClean="0"/>
              <a:t>TestResource</a:t>
            </a:r>
            <a:r>
              <a:rPr lang="en-US" dirty="0" smtClean="0"/>
              <a:t>&gt;&gt;</a:t>
            </a:r>
            <a:r>
              <a:rPr lang="en-US" dirty="0" err="1" smtClean="0"/>
              <a:t>setUp</a:t>
            </a:r>
            <a:r>
              <a:rPr lang="en-US" dirty="0" smtClean="0"/>
              <a:t>, </a:t>
            </a:r>
            <a:r>
              <a:rPr lang="en-US" dirty="0" err="1" smtClean="0"/>
              <a:t>isAvailable</a:t>
            </a:r>
            <a:r>
              <a:rPr lang="en-US" dirty="0" smtClean="0"/>
              <a:t>, </a:t>
            </a:r>
            <a:r>
              <a:rPr lang="en-US" dirty="0" err="1" smtClean="0"/>
              <a:t>tearDown</a:t>
            </a:r>
            <a:r>
              <a:rPr lang="en-US" dirty="0" smtClean="0"/>
              <a:t>	) different epochs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3513" y="255588"/>
            <a:ext cx="8970962" cy="442912"/>
          </a:xfrm>
        </p:spPr>
        <p:txBody>
          <a:bodyPr/>
          <a:lstStyle/>
          <a:p>
            <a:pPr algn="ctr"/>
            <a:r>
              <a:rPr lang="en-US" dirty="0" smtClean="0"/>
              <a:t>What’s new: Pluggable Exceptions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889000"/>
            <a:ext cx="8753475" cy="530383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err="1" smtClean="0"/>
              <a:t>runCase</a:t>
            </a:r>
            <a:r>
              <a:rPr lang="en-US" dirty="0" smtClean="0"/>
              <a:t>: dispatches on the exception	</a:t>
            </a:r>
            <a:endParaRPr lang="en-US" sz="1800" dirty="0" smtClean="0"/>
          </a:p>
          <a:p>
            <a:pPr lvl="1"/>
            <a:r>
              <a:rPr lang="en-US" dirty="0" err="1" smtClean="0"/>
              <a:t>TestFailure</a:t>
            </a:r>
            <a:r>
              <a:rPr lang="en-US" dirty="0" smtClean="0"/>
              <a:t> adds failure, Error adds error</a:t>
            </a:r>
          </a:p>
          <a:p>
            <a:pPr lvl="1"/>
            <a:r>
              <a:rPr lang="en-US" dirty="0" smtClean="0"/>
              <a:t>create subclasses to </a:t>
            </a:r>
            <a:r>
              <a:rPr lang="en-US" dirty="0" err="1" smtClean="0"/>
              <a:t>plugin</a:t>
            </a:r>
            <a:r>
              <a:rPr lang="en-US" dirty="0" smtClean="0"/>
              <a:t> </a:t>
            </a:r>
            <a:r>
              <a:rPr lang="en-US" dirty="0" err="1" smtClean="0"/>
              <a:t>specialised</a:t>
            </a:r>
            <a:r>
              <a:rPr lang="en-US" dirty="0" smtClean="0"/>
              <a:t>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r>
              <a:rPr lang="en-US" dirty="0" smtClean="0"/>
              <a:t>(see </a:t>
            </a:r>
            <a:r>
              <a:rPr lang="en-US" dirty="0" smtClean="0">
                <a:solidFill>
                  <a:srgbClr val="FFFF00"/>
                </a:solidFill>
              </a:rPr>
              <a:t>#</a:t>
            </a:r>
            <a:r>
              <a:rPr lang="en-US" dirty="0" err="1" smtClean="0">
                <a:solidFill>
                  <a:srgbClr val="FFFF00"/>
                </a:solidFill>
              </a:rPr>
              <a:t>sunitAnnounce:toResult</a:t>
            </a:r>
            <a:r>
              <a:rPr lang="en-US" dirty="0" smtClean="0">
                <a:solidFill>
                  <a:srgbClr val="FFFF00"/>
                </a:solidFill>
              </a:rPr>
              <a:t>: </a:t>
            </a:r>
            <a:r>
              <a:rPr lang="en-US" dirty="0" smtClean="0"/>
              <a:t>)</a:t>
            </a:r>
            <a:endParaRPr lang="en-US" dirty="0" smtClean="0">
              <a:solidFill>
                <a:srgbClr val="FFFF00"/>
              </a:solidFill>
            </a:endParaRP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Trivial improvements</a:t>
            </a:r>
          </a:p>
          <a:p>
            <a:pPr lvl="1"/>
            <a:r>
              <a:rPr lang="en-US" dirty="0" smtClean="0"/>
              <a:t>better-integrated calling of </a:t>
            </a:r>
            <a:r>
              <a:rPr lang="en-US" dirty="0" smtClean="0">
                <a:solidFill>
                  <a:srgbClr val="FFFF00"/>
                </a:solidFill>
              </a:rPr>
              <a:t>#</a:t>
            </a:r>
            <a:r>
              <a:rPr lang="en-US" dirty="0" err="1" smtClean="0">
                <a:solidFill>
                  <a:srgbClr val="FFFF00"/>
                </a:solidFill>
              </a:rPr>
              <a:t>shouldInheritSelectors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#</a:t>
            </a:r>
            <a:r>
              <a:rPr lang="en-US" dirty="0" err="1" smtClean="0">
                <a:solidFill>
                  <a:srgbClr val="FFFF00"/>
                </a:solidFill>
              </a:rPr>
              <a:t>isAbstract</a:t>
            </a:r>
            <a:endParaRPr lang="en-US" dirty="0" smtClean="0">
              <a:solidFill>
                <a:srgbClr val="FFFF00"/>
              </a:solidFill>
            </a:endParaRPr>
          </a:p>
          <a:p>
            <a:pPr lvl="2"/>
            <a:r>
              <a:rPr lang="en-US" dirty="0" smtClean="0"/>
              <a:t>new method </a:t>
            </a:r>
            <a:r>
              <a:rPr lang="en-US" dirty="0" smtClean="0">
                <a:solidFill>
                  <a:srgbClr val="FFFF00"/>
                </a:solidFill>
              </a:rPr>
              <a:t>#</a:t>
            </a:r>
            <a:r>
              <a:rPr lang="en-US" dirty="0" err="1" smtClean="0">
                <a:solidFill>
                  <a:srgbClr val="FFFF00"/>
                </a:solidFill>
              </a:rPr>
              <a:t>lookUpHierarchyRoot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for rare inheritance cases</a:t>
            </a:r>
          </a:p>
          <a:p>
            <a:pPr lvl="1"/>
            <a:r>
              <a:rPr lang="en-US" dirty="0" err="1" smtClean="0"/>
              <a:t>pluggability</a:t>
            </a:r>
            <a:r>
              <a:rPr lang="en-US" dirty="0" smtClean="0"/>
              <a:t> tweaks, e.g. </a:t>
            </a:r>
            <a:r>
              <a:rPr lang="en-US" dirty="0" smtClean="0">
                <a:solidFill>
                  <a:srgbClr val="FFFF00"/>
                </a:solidFill>
              </a:rPr>
              <a:t>self </a:t>
            </a:r>
            <a:r>
              <a:rPr lang="en-US" dirty="0" err="1" smtClean="0">
                <a:solidFill>
                  <a:srgbClr val="FFFF00"/>
                </a:solidFill>
              </a:rPr>
              <a:t>addPass</a:t>
            </a:r>
            <a:r>
              <a:rPr lang="en-US" dirty="0" smtClean="0">
                <a:solidFill>
                  <a:srgbClr val="FFFF00"/>
                </a:solidFill>
              </a:rPr>
              <a:t>: … </a:t>
            </a:r>
            <a:r>
              <a:rPr lang="en-US" dirty="0" smtClean="0"/>
              <a:t>instead of </a:t>
            </a:r>
            <a:r>
              <a:rPr lang="en-US" dirty="0" smtClean="0">
                <a:solidFill>
                  <a:srgbClr val="FFFF00"/>
                </a:solidFill>
              </a:rPr>
              <a:t>passed add: …</a:t>
            </a:r>
            <a:r>
              <a:rPr lang="en-US" dirty="0" smtClean="0"/>
              <a:t>, </a:t>
            </a:r>
          </a:p>
          <a:p>
            <a:pPr lvl="2"/>
            <a:r>
              <a:rPr lang="en-US" dirty="0" smtClean="0"/>
              <a:t>(more can be done to improve </a:t>
            </a:r>
            <a:r>
              <a:rPr lang="en-US" dirty="0" err="1" smtClean="0"/>
              <a:t>pluggability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failing resource logs the calling test</a:t>
            </a:r>
          </a:p>
          <a:p>
            <a:pPr lvl="2"/>
            <a:r>
              <a:rPr lang="en-US" dirty="0" smtClean="0"/>
              <a:t>(more logging improvements needed !)</a:t>
            </a:r>
          </a:p>
          <a:p>
            <a:pPr lvl="1"/>
            <a:r>
              <a:rPr lang="en-US" dirty="0" err="1" smtClean="0">
                <a:solidFill>
                  <a:srgbClr val="FFFF00"/>
                </a:solidFill>
              </a:rPr>
              <a:t>TestAsserter</a:t>
            </a:r>
            <a:r>
              <a:rPr lang="en-US" dirty="0" smtClean="0"/>
              <a:t>: </a:t>
            </a:r>
            <a:r>
              <a:rPr lang="en-US" dirty="0" err="1" smtClean="0"/>
              <a:t>superclass</a:t>
            </a:r>
            <a:r>
              <a:rPr lang="en-US" dirty="0" smtClean="0"/>
              <a:t> for any delegate classes a test needs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3513" y="255588"/>
            <a:ext cx="8970962" cy="442912"/>
          </a:xfrm>
        </p:spPr>
        <p:txBody>
          <a:bodyPr/>
          <a:lstStyle/>
          <a:p>
            <a:pPr algn="ctr"/>
            <a:r>
              <a:rPr lang="en-US" dirty="0" smtClean="0"/>
              <a:t>Future: </a:t>
            </a:r>
            <a:r>
              <a:rPr lang="en-US" dirty="0" err="1" smtClean="0"/>
              <a:t>SUnit</a:t>
            </a:r>
            <a:r>
              <a:rPr lang="en-US" dirty="0" smtClean="0"/>
              <a:t> 4.1 can exploit ANSI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889000"/>
            <a:ext cx="8753475" cy="530383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Time to retire a lot of compatibility methods?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sunitSelectors</a:t>
            </a:r>
            <a:endParaRPr lang="en-US" dirty="0" smtClean="0"/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sunitOn:do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sunitEnsure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sunitName</a:t>
            </a:r>
            <a:endParaRPr lang="en-US" dirty="0" smtClean="0"/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sunitAsSymbol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and a class?</a:t>
            </a:r>
          </a:p>
          <a:p>
            <a:pPr lvl="1"/>
            <a:r>
              <a:rPr lang="en-US" dirty="0" smtClean="0"/>
              <a:t>who uses </a:t>
            </a:r>
            <a:r>
              <a:rPr lang="en-US" dirty="0" err="1" smtClean="0"/>
              <a:t>SUnitDelay</a:t>
            </a:r>
            <a:r>
              <a:rPr lang="en-US" dirty="0" smtClean="0"/>
              <a:t>?</a:t>
            </a:r>
          </a:p>
          <a:p>
            <a:pPr>
              <a:buNone/>
            </a:pPr>
            <a:r>
              <a:rPr lang="en-US" dirty="0" smtClean="0"/>
              <a:t>and maybe some more?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sunitMatch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sunitAddDependent</a:t>
            </a:r>
            <a:r>
              <a:rPr lang="en-US" dirty="0" smtClean="0"/>
              <a:t>:, #</a:t>
            </a:r>
            <a:r>
              <a:rPr lang="en-US" dirty="0" err="1" smtClean="0"/>
              <a:t>sunitRemoveDependent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3513" y="255588"/>
            <a:ext cx="8970962" cy="442912"/>
          </a:xfrm>
        </p:spPr>
        <p:txBody>
          <a:bodyPr/>
          <a:lstStyle/>
          <a:p>
            <a:pPr algn="ctr"/>
            <a:r>
              <a:rPr lang="en-US" dirty="0" err="1" smtClean="0"/>
              <a:t>SUnit</a:t>
            </a:r>
            <a:r>
              <a:rPr lang="en-US" dirty="0" smtClean="0"/>
              <a:t>: core and friends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538" y="889000"/>
            <a:ext cx="8907462" cy="5303838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err="1" smtClean="0"/>
              <a:t>SUnit</a:t>
            </a:r>
            <a:r>
              <a:rPr lang="en-US" dirty="0" smtClean="0"/>
              <a:t> core: the Camp Smalltalk project</a:t>
            </a:r>
          </a:p>
          <a:p>
            <a:pPr lvl="1"/>
            <a:r>
              <a:rPr lang="en-US" dirty="0" smtClean="0"/>
              <a:t>robust cross-dialect test running</a:t>
            </a:r>
          </a:p>
          <a:p>
            <a:pPr lvl="1"/>
            <a:r>
              <a:rPr lang="en-US" dirty="0" smtClean="0"/>
              <a:t>compatibility base for </a:t>
            </a:r>
            <a:r>
              <a:rPr lang="en-US" dirty="0" err="1" smtClean="0"/>
              <a:t>SUnit</a:t>
            </a:r>
            <a:r>
              <a:rPr lang="en-US" dirty="0" smtClean="0"/>
              <a:t> variants in each dialect</a:t>
            </a:r>
          </a:p>
          <a:p>
            <a:pPr>
              <a:buFontTx/>
              <a:buNone/>
            </a:pPr>
            <a:r>
              <a:rPr lang="en-US" dirty="0" err="1" smtClean="0"/>
              <a:t>SUnit</a:t>
            </a:r>
            <a:r>
              <a:rPr lang="en-US" dirty="0" smtClean="0"/>
              <a:t> variants</a:t>
            </a:r>
          </a:p>
          <a:p>
            <a:pPr lvl="1"/>
            <a:r>
              <a:rPr lang="en-US" dirty="0" smtClean="0"/>
              <a:t>aim: merge each release into dialect’s main variant</a:t>
            </a:r>
          </a:p>
          <a:p>
            <a:pPr lvl="1"/>
            <a:r>
              <a:rPr lang="en-US" dirty="0" err="1" smtClean="0"/>
              <a:t>pluggability</a:t>
            </a:r>
            <a:r>
              <a:rPr lang="en-US" dirty="0" smtClean="0"/>
              <a:t> improvements will let tweaks be moved out of core</a:t>
            </a:r>
          </a:p>
          <a:p>
            <a:pPr lvl="2"/>
            <a:r>
              <a:rPr lang="en-US" dirty="0" smtClean="0"/>
              <a:t>but new ideas may put new tweaks back in</a:t>
            </a:r>
          </a:p>
          <a:p>
            <a:pPr lvl="3"/>
            <a:r>
              <a:rPr lang="en-US" dirty="0" smtClean="0">
                <a:solidFill>
                  <a:schemeClr val="bg1"/>
                </a:solidFill>
              </a:rPr>
              <a:t>move out later  … or move into project core</a:t>
            </a:r>
          </a:p>
          <a:p>
            <a:pPr lvl="3"/>
            <a:r>
              <a:rPr lang="en-US" dirty="0" smtClean="0">
                <a:solidFill>
                  <a:schemeClr val="bg1"/>
                </a:solidFill>
              </a:rPr>
              <a:t>(first make it run, then make it right)</a:t>
            </a:r>
          </a:p>
          <a:p>
            <a:pPr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SUnit</a:t>
            </a:r>
            <a:r>
              <a:rPr lang="en-US" dirty="0" smtClean="0">
                <a:solidFill>
                  <a:srgbClr val="FFFF00"/>
                </a:solidFill>
              </a:rPr>
              <a:t> welcomes ideas</a:t>
            </a:r>
          </a:p>
          <a:p>
            <a:pPr algn="ctr">
              <a:buFontTx/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SUnit</a:t>
            </a:r>
            <a:r>
              <a:rPr lang="en-US" dirty="0" smtClean="0">
                <a:solidFill>
                  <a:srgbClr val="FFFF00"/>
                </a:solidFill>
              </a:rPr>
              <a:t> will remain cross-dialect, backward-compatible, small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lour Public">
  <a:themeElements>
    <a:clrScheme name="">
      <a:dk1>
        <a:srgbClr val="000000"/>
      </a:dk1>
      <a:lt1>
        <a:srgbClr val="FFFFFF"/>
      </a:lt1>
      <a:dk2>
        <a:srgbClr val="808080"/>
      </a:dk2>
      <a:lt2>
        <a:srgbClr val="0000FF"/>
      </a:lt2>
      <a:accent1>
        <a:srgbClr val="FF9900"/>
      </a:accent1>
      <a:accent2>
        <a:srgbClr val="940094"/>
      </a:accent2>
      <a:accent3>
        <a:srgbClr val="FFFFFF"/>
      </a:accent3>
      <a:accent4>
        <a:srgbClr val="000000"/>
      </a:accent4>
      <a:accent5>
        <a:srgbClr val="FFCAAA"/>
      </a:accent5>
      <a:accent6>
        <a:srgbClr val="860086"/>
      </a:accent6>
      <a:hlink>
        <a:srgbClr val="CC3300"/>
      </a:hlink>
      <a:folHlink>
        <a:srgbClr val="00CCFF"/>
      </a:folHlink>
    </a:clrScheme>
    <a:fontScheme name="Colour Public.p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82550" tIns="41275" rIns="82550" bIns="41275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82550" tIns="41275" rIns="82550" bIns="41275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lour Public.pot 1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33CC33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ur Public.pot 2">
        <a:dk1>
          <a:srgbClr val="969696"/>
        </a:dk1>
        <a:lt1>
          <a:srgbClr val="F8F8F8"/>
        </a:lt1>
        <a:dk2>
          <a:srgbClr val="000000"/>
        </a:dk2>
        <a:lt2>
          <a:srgbClr val="FFCC00"/>
        </a:lt2>
        <a:accent1>
          <a:srgbClr val="660066"/>
        </a:accent1>
        <a:accent2>
          <a:srgbClr val="3333CC"/>
        </a:accent2>
        <a:accent3>
          <a:srgbClr val="AAAAAA"/>
        </a:accent3>
        <a:accent4>
          <a:srgbClr val="D4D4D4"/>
        </a:accent4>
        <a:accent5>
          <a:srgbClr val="B8AAB8"/>
        </a:accent5>
        <a:accent6>
          <a:srgbClr val="2D2DB9"/>
        </a:accent6>
        <a:hlink>
          <a:srgbClr val="CCCCFF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ur Public.pot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ur Public.pot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lour Public.pot 5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ur Public.pot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ur Public.pot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ur Public.pot 8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ur Public.pot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ur Public.pot 10">
        <a:dk1>
          <a:srgbClr val="000000"/>
        </a:dk1>
        <a:lt1>
          <a:srgbClr val="FFFFFF"/>
        </a:lt1>
        <a:dk2>
          <a:srgbClr val="FFCC00"/>
        </a:dk2>
        <a:lt2>
          <a:srgbClr val="336699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ur Public.pot 11">
        <a:dk1>
          <a:srgbClr val="000000"/>
        </a:dk1>
        <a:lt1>
          <a:srgbClr val="FFFFFF"/>
        </a:lt1>
        <a:dk2>
          <a:srgbClr val="FFCC00"/>
        </a:dk2>
        <a:lt2>
          <a:srgbClr val="005084"/>
        </a:lt2>
        <a:accent1>
          <a:srgbClr val="660066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5CE7"/>
        </a:accent6>
        <a:hlink>
          <a:srgbClr val="FF33CC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ur Public.pot 12">
        <a:dk1>
          <a:srgbClr val="000000"/>
        </a:dk1>
        <a:lt1>
          <a:srgbClr val="FFFFFF"/>
        </a:lt1>
        <a:dk2>
          <a:srgbClr val="FF9933"/>
        </a:dk2>
        <a:lt2>
          <a:srgbClr val="005084"/>
        </a:lt2>
        <a:accent1>
          <a:srgbClr val="660066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2DB9B9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lour Public.pot 13">
        <a:dk1>
          <a:srgbClr val="000000"/>
        </a:dk1>
        <a:lt1>
          <a:srgbClr val="FFFFFF"/>
        </a:lt1>
        <a:dk2>
          <a:srgbClr val="FF9933"/>
        </a:dk2>
        <a:lt2>
          <a:srgbClr val="0066CC"/>
        </a:lt2>
        <a:accent1>
          <a:srgbClr val="660066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B8AAB8"/>
        </a:accent5>
        <a:accent6>
          <a:srgbClr val="008A8A"/>
        </a:accent6>
        <a:hlink>
          <a:srgbClr val="CC3399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003399"/>
    </a:lt1>
    <a:dk2>
      <a:srgbClr val="808080"/>
    </a:dk2>
    <a:lt2>
      <a:srgbClr val="0000FF"/>
    </a:lt2>
    <a:accent1>
      <a:srgbClr val="FF9900"/>
    </a:accent1>
    <a:accent2>
      <a:srgbClr val="940094"/>
    </a:accent2>
    <a:accent3>
      <a:srgbClr val="AAADCA"/>
    </a:accent3>
    <a:accent4>
      <a:srgbClr val="000000"/>
    </a:accent4>
    <a:accent5>
      <a:srgbClr val="FFCAAA"/>
    </a:accent5>
    <a:accent6>
      <a:srgbClr val="860086"/>
    </a:accent6>
    <a:hlink>
      <a:srgbClr val="CC3300"/>
    </a:hlink>
    <a:folHlink>
      <a:srgbClr val="00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\\ZHARD00H\SNT-Group\Powerpoint Templates\Colour Public.pot</Template>
  <TotalTime>5579</TotalTime>
  <Words>719</Words>
  <Application>Microsoft Office PowerPoint</Application>
  <PresentationFormat>On-screen Show (4:3)</PresentationFormat>
  <Paragraphs>109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Colour Public</vt:lpstr>
      <vt:lpstr>Slide 0</vt:lpstr>
      <vt:lpstr>Where is it?</vt:lpstr>
      <vt:lpstr>Cross-dialect Compatibility</vt:lpstr>
      <vt:lpstr>What’s new: TestResource</vt:lpstr>
      <vt:lpstr>What’s new: Pluggable Exceptions</vt:lpstr>
      <vt:lpstr>Future: SUnit 4.1 can exploit ANSI</vt:lpstr>
      <vt:lpstr>SUnit: core and friends</vt:lpstr>
    </vt:vector>
  </TitlesOfParts>
  <Company>NORTEL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positioning the new Nortel+Bay Networks</dc:subject>
  <dc:creator>NFR</dc:creator>
  <cp:lastModifiedBy>Niall</cp:lastModifiedBy>
  <cp:revision>634</cp:revision>
  <cp:lastPrinted>2000-07-14T10:31:02Z</cp:lastPrinted>
  <dcterms:created xsi:type="dcterms:W3CDTF">1999-01-18T12:06:10Z</dcterms:created>
  <dcterms:modified xsi:type="dcterms:W3CDTF">2010-09-29T13:04:10Z</dcterms:modified>
</cp:coreProperties>
</file>