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302" r:id="rId2"/>
    <p:sldId id="306" r:id="rId3"/>
    <p:sldId id="311" r:id="rId4"/>
    <p:sldId id="308" r:id="rId5"/>
    <p:sldId id="292" r:id="rId6"/>
    <p:sldId id="305" r:id="rId7"/>
    <p:sldId id="325" r:id="rId8"/>
    <p:sldId id="318" r:id="rId9"/>
    <p:sldId id="316" r:id="rId10"/>
    <p:sldId id="317" r:id="rId11"/>
    <p:sldId id="320" r:id="rId12"/>
    <p:sldId id="319" r:id="rId13"/>
    <p:sldId id="323" r:id="rId14"/>
    <p:sldId id="324" r:id="rId15"/>
    <p:sldId id="321" r:id="rId16"/>
    <p:sldId id="322" r:id="rId17"/>
    <p:sldId id="304" r:id="rId18"/>
    <p:sldId id="314" r:id="rId19"/>
    <p:sldId id="313" r:id="rId20"/>
    <p:sldId id="315" r:id="rId21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2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6699"/>
    <a:srgbClr val="99CCFF"/>
    <a:srgbClr val="E1EBF5"/>
    <a:srgbClr val="FFFF99"/>
    <a:srgbClr val="FFC000"/>
    <a:srgbClr val="008000"/>
    <a:srgbClr val="CC0000"/>
    <a:srgbClr val="9933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93086" autoAdjust="0"/>
  </p:normalViewPr>
  <p:slideViewPr>
    <p:cSldViewPr snapToGrid="0">
      <p:cViewPr>
        <p:scale>
          <a:sx n="100" d="100"/>
          <a:sy n="100" d="100"/>
        </p:scale>
        <p:origin x="-1512" y="-72"/>
      </p:cViewPr>
      <p:guideLst>
        <p:guide orient="horz" pos="2160"/>
        <p:guide orient="horz" pos="624"/>
        <p:guide orient="horz" pos="3888"/>
        <p:guide pos="2880"/>
        <p:guide pos="228"/>
        <p:guide pos="5532"/>
        <p:guide pos="2736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2592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10D50-8EDB-4C21-8ABC-AEBE994F22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248" y="203200"/>
            <a:ext cx="5852704" cy="43891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702175"/>
            <a:ext cx="5851525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1775"/>
            <a:ext cx="31702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D86CDA8-BA96-4B83-B6ED-89A80907AC3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1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indent="-173038" algn="l" rtl="0" fontAlgn="base">
      <a:spcBef>
        <a:spcPct val="15000"/>
      </a:spcBef>
      <a:spcAft>
        <a:spcPct val="0"/>
      </a:spcAft>
      <a:buFont typeface="Arial Narrow" pitchFamily="34" charset="0"/>
      <a:buChar char="–"/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indent="-171450" algn="l" rtl="0" fontAlgn="base">
      <a:spcBef>
        <a:spcPct val="15000"/>
      </a:spcBef>
      <a:spcAft>
        <a:spcPct val="0"/>
      </a:spcAft>
      <a:buChar char="o"/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98835-E02A-4F55-86C3-F50A211ABED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203200"/>
            <a:ext cx="5851525" cy="4389438"/>
          </a:xfrm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1838" y="203200"/>
            <a:ext cx="5851525" cy="438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Possibl</a:t>
            </a:r>
            <a:r>
              <a:rPr lang="en-US" baseline="0" dirty="0" smtClean="0"/>
              <a:t>e skip…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6CDA8-BA96-4B83-B6ED-89A80907AC3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DBD597-B701-4D1A-88E4-E42E9A05B891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41574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203200"/>
            <a:ext cx="5851525" cy="4389438"/>
          </a:xfrm>
          <a:ln/>
        </p:spPr>
      </p:sp>
      <p:sp>
        <p:nvSpPr>
          <p:cNvPr id="415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1838" y="203200"/>
            <a:ext cx="5851525" cy="43894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Screen cap for hierarchy browser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6CDA8-BA96-4B83-B6ED-89A80907AC3C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98835-E02A-4F55-86C3-F50A211ABED8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203200"/>
            <a:ext cx="5851525" cy="4389438"/>
          </a:xfrm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DD3397-1665-4E31-BEF1-C348B28E6C18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203200"/>
            <a:ext cx="5851525" cy="4389438"/>
          </a:xfrm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C98835-E02A-4F55-86C3-F50A211ABED8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44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1838" y="203200"/>
            <a:ext cx="5851525" cy="4389438"/>
          </a:xfrm>
          <a:ln/>
        </p:spPr>
      </p:sp>
      <p:sp>
        <p:nvSpPr>
          <p:cNvPr id="446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Walkin_Slide(v1)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" name="Picture 49" descr="Corner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2550" y="6180138"/>
            <a:ext cx="1292225" cy="579437"/>
          </a:xfrm>
          <a:prstGeom prst="rect">
            <a:avLst/>
          </a:prstGeom>
          <a:noFill/>
        </p:spPr>
      </p:pic>
      <p:sp>
        <p:nvSpPr>
          <p:cNvPr id="513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425700"/>
            <a:ext cx="7772400" cy="1143000"/>
          </a:xfrm>
        </p:spPr>
        <p:txBody>
          <a:bodyPr lIns="91440" rIns="91440" anchor="b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Presentation Title</a:t>
            </a:r>
            <a:endParaRPr lang="en-US" dirty="0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4203700"/>
            <a:ext cx="6400800" cy="1736725"/>
          </a:xfrm>
        </p:spPr>
        <p:txBody>
          <a:bodyPr lIns="91440" rIns="91440"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Subtitle</a:t>
            </a:r>
            <a:endParaRPr lang="en-US" dirty="0"/>
          </a:p>
        </p:txBody>
      </p:sp>
      <p:graphicFrame>
        <p:nvGraphicFramePr>
          <p:cNvPr id="11" name="Group 8"/>
          <p:cNvGraphicFramePr>
            <a:graphicFrameLocks noGrp="1"/>
          </p:cNvGraphicFramePr>
          <p:nvPr userDrawn="1"/>
        </p:nvGraphicFramePr>
        <p:xfrm>
          <a:off x="9386888" y="361950"/>
          <a:ext cx="2205037" cy="5542788"/>
        </p:xfrm>
        <a:graphic>
          <a:graphicData uri="http://schemas.openxmlformats.org/drawingml/2006/table">
            <a:tbl>
              <a:tblPr/>
              <a:tblGrid>
                <a:gridCol w="952500"/>
                <a:gridCol w="1252537"/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Distribution Guidelines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907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Slides should be shown and distributed in accordance with </a:t>
                      </a:r>
                      <a:b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the “usage footer” at the bottom </a:t>
                      </a:r>
                      <a:b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of each slide.</a:t>
                      </a:r>
                    </a:p>
                  </a:txBody>
                  <a:tcPr marL="137160" marR="1371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5720" marR="4572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Usage Footer Definitions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(none)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can leave a copy with customer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“Not for Distribution”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can show, but not leave with customer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(old files may say </a:t>
                      </a:r>
                      <a:b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“Do Not Copy”)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“Internal Use Only”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show only to Lam Research employees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“Customer Name Only”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show only to the specific customer listed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171450" marR="0" lvl="0" indent="-17145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4A81B8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</a:rPr>
                        <a:t>If You Must Provide a Copy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5763"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4A81B8"/>
                        </a:buClr>
                        <a:buSzPct val="8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Remove sensitive data and/or slides (per above)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4A81B8"/>
                        </a:buClr>
                        <a:buSzPct val="8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Only give softcopies as locked PDF; do not give PowerPoint files</a:t>
                      </a:r>
                    </a:p>
                    <a:p>
                      <a:pPr marL="171450" marR="0" lvl="0" indent="-1714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4A81B8"/>
                        </a:buClr>
                        <a:buSzPct val="80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If you have questions on the material or its distribution, </a:t>
                      </a:r>
                      <a:b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</a:b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contact Product Marketing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989" y="669889"/>
            <a:ext cx="8683625" cy="5392737"/>
          </a:xfrm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defRPr/>
            </a:lvl1pPr>
            <a:lvl2pPr>
              <a:spcBef>
                <a:spcPts val="400"/>
              </a:spcBef>
              <a:buClr>
                <a:schemeClr val="accent1"/>
              </a:buClr>
              <a:buFont typeface="Arial Narrow" pitchFamily="34" charset="0"/>
              <a:buChar char="–"/>
              <a:defRPr/>
            </a:lvl2pPr>
            <a:lvl3pPr>
              <a:spcBef>
                <a:spcPts val="400"/>
              </a:spcBef>
              <a:buClr>
                <a:schemeClr val="accent1"/>
              </a:buClr>
              <a:buSzPct val="110000"/>
              <a:defRPr/>
            </a:lvl3pPr>
            <a:lvl4pPr>
              <a:spcBef>
                <a:spcPts val="400"/>
              </a:spcBef>
              <a:buClr>
                <a:schemeClr val="accent1"/>
              </a:buClr>
              <a:buFont typeface="Arial Narrow" pitchFamily="34" charset="0"/>
              <a:buChar char="–"/>
              <a:defRPr/>
            </a:lvl4pPr>
            <a:lvl5pPr>
              <a:spcBef>
                <a:spcPts val="400"/>
              </a:spcBef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5" descr="blankseparator"/>
          <p:cNvPicPr>
            <a:picLocks noChangeAspect="1" noChangeArrowheads="1"/>
          </p:cNvPicPr>
          <p:nvPr userDrawn="1"/>
        </p:nvPicPr>
        <p:blipFill>
          <a:blip r:embed="rId2" cstate="print"/>
          <a:srcRect b="6947"/>
          <a:stretch>
            <a:fillRect/>
          </a:stretch>
        </p:blipFill>
        <p:spPr bwMode="auto">
          <a:xfrm>
            <a:off x="3175" y="0"/>
            <a:ext cx="9140825" cy="6378575"/>
          </a:xfrm>
          <a:prstGeom prst="rect">
            <a:avLst/>
          </a:prstGeom>
          <a:noFill/>
        </p:spPr>
      </p:pic>
      <p:sp>
        <p:nvSpPr>
          <p:cNvPr id="5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685800" y="2425700"/>
            <a:ext cx="7772400" cy="1143000"/>
          </a:xfrm>
        </p:spPr>
        <p:txBody>
          <a:bodyPr lIns="91440" rIns="91440" anchor="b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Section Header</a:t>
            </a: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371600" y="4203700"/>
            <a:ext cx="6400800" cy="1736725"/>
          </a:xfrm>
        </p:spPr>
        <p:txBody>
          <a:bodyPr lIns="91440" rIns="91440"/>
          <a:lstStyle>
            <a:lvl1pPr marL="0" indent="0" algn="ctr">
              <a:buFont typeface="Wingdings" pitchFamily="2" charset="2"/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Insert Subtitle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orp_walkout_ctve (v18)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990600"/>
            <a:ext cx="8416925" cy="518160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868363"/>
            <a:ext cx="4265613" cy="5392737"/>
          </a:xfrm>
        </p:spPr>
        <p:txBody>
          <a:bodyPr/>
          <a:lstStyle>
            <a:lvl1pPr>
              <a:buClr>
                <a:schemeClr val="accent1"/>
              </a:buClr>
              <a:defRPr sz="1800"/>
            </a:lvl1pPr>
            <a:lvl2pPr>
              <a:buClr>
                <a:schemeClr val="accent1"/>
              </a:buClr>
              <a:buFont typeface="Arial Narrow" pitchFamily="34" charset="0"/>
              <a:buChar char="–"/>
              <a:defRPr sz="1600"/>
            </a:lvl2pPr>
            <a:lvl3pPr>
              <a:buClr>
                <a:schemeClr val="accent1"/>
              </a:buClr>
              <a:buSzPct val="110000"/>
              <a:defRPr sz="1600"/>
            </a:lvl3pPr>
            <a:lvl4pPr>
              <a:buClr>
                <a:schemeClr val="accent1"/>
              </a:buClr>
              <a:buFont typeface="Arial Narrow" pitchFamily="34" charset="0"/>
              <a:buChar char="–"/>
              <a:defRPr sz="1600"/>
            </a:lvl4pPr>
            <a:lvl5pPr>
              <a:buClr>
                <a:schemeClr val="accent1"/>
              </a:buClr>
              <a:buSzPct val="80000"/>
              <a:buFont typeface="Wingdings" pitchFamily="2" charset="2"/>
              <a:buChar char="Ø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3138" y="868363"/>
            <a:ext cx="4265612" cy="5392737"/>
          </a:xfrm>
        </p:spPr>
        <p:txBody>
          <a:bodyPr/>
          <a:lstStyle>
            <a:lvl1pPr>
              <a:buClr>
                <a:schemeClr val="accent1"/>
              </a:buClr>
              <a:defRPr sz="1800"/>
            </a:lvl1pPr>
            <a:lvl2pPr>
              <a:buClr>
                <a:schemeClr val="accent1"/>
              </a:buClr>
              <a:buFont typeface="Arial Narrow" pitchFamily="34" charset="0"/>
              <a:buChar char="–"/>
              <a:defRPr sz="1600"/>
            </a:lvl2pPr>
            <a:lvl3pPr>
              <a:buClr>
                <a:schemeClr val="accent1"/>
              </a:buClr>
              <a:buSzPct val="110000"/>
              <a:defRPr sz="1600"/>
            </a:lvl3pPr>
            <a:lvl4pPr>
              <a:buClr>
                <a:schemeClr val="accent1"/>
              </a:buClr>
              <a:buFont typeface="Arial Narrow" pitchFamily="34" charset="0"/>
              <a:buChar char="–"/>
              <a:defRPr sz="1600"/>
            </a:lvl4pPr>
            <a:lvl5pPr>
              <a:buClr>
                <a:schemeClr val="accent1"/>
              </a:buClr>
              <a:buSzPct val="80000"/>
              <a:buFont typeface="Wingdings" pitchFamily="2" charset="2"/>
              <a:buChar char="Ø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/>
          <p:cNvSpPr>
            <a:spLocks noGrp="1"/>
          </p:cNvSpPr>
          <p:nvPr>
            <p:ph sz="quarter" idx="15"/>
          </p:nvPr>
        </p:nvSpPr>
        <p:spPr>
          <a:xfrm>
            <a:off x="4796410" y="990600"/>
            <a:ext cx="3785616" cy="25237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61974" y="990600"/>
            <a:ext cx="3785616" cy="25237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sz="quarter" idx="16"/>
          </p:nvPr>
        </p:nvSpPr>
        <p:spPr>
          <a:xfrm>
            <a:off x="4796410" y="3648456"/>
            <a:ext cx="3785616" cy="25237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7"/>
          </p:nvPr>
        </p:nvSpPr>
        <p:spPr>
          <a:xfrm>
            <a:off x="561974" y="3648456"/>
            <a:ext cx="3785616" cy="25237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365125" y="776288"/>
            <a:ext cx="8775700" cy="0"/>
          </a:xfrm>
          <a:prstGeom prst="line">
            <a:avLst/>
          </a:prstGeom>
          <a:noFill/>
          <a:ln w="19050">
            <a:solidFill>
              <a:srgbClr val="93A6B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44450"/>
            <a:ext cx="86836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Arial Narrow Bold 28 pt or 24pt for two line title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868363"/>
            <a:ext cx="8683625" cy="539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Arial Narrow Bold 20 pt</a:t>
            </a:r>
          </a:p>
          <a:p>
            <a:pPr lvl="1"/>
            <a:r>
              <a:rPr lang="en-US" dirty="0" smtClean="0"/>
              <a:t>Arial Narrow 18 pt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4167" name="Picture 71" descr="corp_bar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375400"/>
            <a:ext cx="9144000" cy="490538"/>
          </a:xfrm>
          <a:prstGeom prst="rect">
            <a:avLst/>
          </a:prstGeom>
          <a:noFill/>
        </p:spPr>
      </p:pic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433703" y="6525032"/>
            <a:ext cx="2278189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0" dirty="0" smtClean="0">
                <a:solidFill>
                  <a:srgbClr val="FFFFFF"/>
                </a:solidFill>
              </a:rPr>
              <a:t>Copyright</a:t>
            </a:r>
            <a:r>
              <a:rPr lang="en-US" sz="1200" b="0" baseline="0" dirty="0" smtClean="0">
                <a:solidFill>
                  <a:srgbClr val="FFFFFF"/>
                </a:solidFill>
              </a:rPr>
              <a:t> </a:t>
            </a:r>
            <a:r>
              <a:rPr lang="en-US" sz="1200" b="0" dirty="0" smtClean="0">
                <a:solidFill>
                  <a:srgbClr val="FFFFFF"/>
                </a:solidFill>
              </a:rPr>
              <a:t>Lam Research Corporation</a:t>
            </a:r>
            <a:endParaRPr lang="en-US" sz="1200" b="0" dirty="0">
              <a:solidFill>
                <a:srgbClr val="FFFFFF"/>
              </a:solidFill>
            </a:endParaRP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482600" y="6519863"/>
            <a:ext cx="6731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eaLnBrk="1" hangingPunct="1">
              <a:spcBef>
                <a:spcPct val="50000"/>
              </a:spcBef>
            </a:pPr>
            <a:r>
              <a:rPr lang="en-US" sz="1200" b="0" dirty="0">
                <a:solidFill>
                  <a:srgbClr val="FFFFFF"/>
                </a:solidFill>
              </a:rPr>
              <a:t> Slide - </a:t>
            </a:r>
            <a:fld id="{1F3A9FFB-D16C-4A33-93ED-FF276174F37B}" type="slidenum">
              <a:rPr lang="en-US" sz="1200" b="0">
                <a:solidFill>
                  <a:srgbClr val="FFFFFF"/>
                </a:solidFill>
              </a:rPr>
              <a:pPr eaLnBrk="1" hangingPunct="1">
                <a:spcBef>
                  <a:spcPct val="50000"/>
                </a:spcBef>
              </a:pPr>
              <a:t>‹#›</a:t>
            </a:fld>
            <a:endParaRPr lang="en-US" sz="1200" b="0" dirty="0">
              <a:solidFill>
                <a:srgbClr val="FFFFFF"/>
              </a:solidFill>
            </a:endParaRPr>
          </a:p>
        </p:txBody>
      </p:sp>
      <p:pic>
        <p:nvPicPr>
          <p:cNvPr id="4170" name="Picture 74" descr="Corner_Logo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274050" y="6467475"/>
            <a:ext cx="869950" cy="390525"/>
          </a:xfrm>
          <a:prstGeom prst="rect">
            <a:avLst/>
          </a:prstGeom>
          <a:noFill/>
        </p:spPr>
      </p:pic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26988" y="6735763"/>
            <a:ext cx="123825" cy="92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" b="0" dirty="0">
                <a:solidFill>
                  <a:srgbClr val="59707D"/>
                </a:solidFill>
              </a:rPr>
              <a:t>(</a:t>
            </a:r>
            <a:r>
              <a:rPr lang="en-US" sz="600" b="0" dirty="0" smtClean="0">
                <a:solidFill>
                  <a:srgbClr val="59707D"/>
                </a:solidFill>
              </a:rPr>
              <a:t>v7)</a:t>
            </a:r>
            <a:endParaRPr lang="en-US" sz="600" b="0" dirty="0">
              <a:solidFill>
                <a:srgbClr val="59707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61" r:id="rId4"/>
    <p:sldLayoutId id="2147483655" r:id="rId5"/>
    <p:sldLayoutId id="2147483656" r:id="rId6"/>
    <p:sldLayoutId id="2147483666" r:id="rId7"/>
    <p:sldLayoutId id="2147483653" r:id="rId8"/>
    <p:sldLayoutId id="2147483665" r:id="rId9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–"/>
        <a:defRPr b="1">
          <a:solidFill>
            <a:schemeClr val="tx1"/>
          </a:solidFill>
          <a:latin typeface="+mn-lt"/>
        </a:defRPr>
      </a:lvl2pPr>
      <a:lvl3pPr marL="8001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•"/>
        <a:defRPr b="1">
          <a:solidFill>
            <a:schemeClr val="tx1"/>
          </a:solidFill>
          <a:latin typeface="+mn-lt"/>
        </a:defRPr>
      </a:lvl3pPr>
      <a:lvl4pPr marL="108585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–"/>
        <a:defRPr b="1">
          <a:solidFill>
            <a:schemeClr val="tx1"/>
          </a:solidFill>
          <a:latin typeface="+mn-lt"/>
        </a:defRPr>
      </a:lvl4pPr>
      <a:lvl5pPr marL="13716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»"/>
        <a:defRPr b="1">
          <a:solidFill>
            <a:schemeClr val="tx1"/>
          </a:solidFill>
          <a:latin typeface="+mn-lt"/>
        </a:defRPr>
      </a:lvl5pPr>
      <a:lvl6pPr marL="18288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»"/>
        <a:defRPr b="1">
          <a:solidFill>
            <a:schemeClr val="tx1"/>
          </a:solidFill>
          <a:latin typeface="+mn-lt"/>
        </a:defRPr>
      </a:lvl6pPr>
      <a:lvl7pPr marL="22860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»"/>
        <a:defRPr b="1">
          <a:solidFill>
            <a:schemeClr val="tx1"/>
          </a:solidFill>
          <a:latin typeface="+mn-lt"/>
        </a:defRPr>
      </a:lvl7pPr>
      <a:lvl8pPr marL="27432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»"/>
        <a:defRPr b="1">
          <a:solidFill>
            <a:schemeClr val="tx1"/>
          </a:solidFill>
          <a:latin typeface="+mn-lt"/>
        </a:defRPr>
      </a:lvl8pPr>
      <a:lvl9pPr marL="3200400" indent="-171450" algn="l" rtl="0" eaLnBrk="1" fontAlgn="base" hangingPunct="1">
        <a:spcBef>
          <a:spcPct val="20000"/>
        </a:spcBef>
        <a:spcAft>
          <a:spcPct val="0"/>
        </a:spcAft>
        <a:buClr>
          <a:srgbClr val="4A81B8"/>
        </a:buClr>
        <a:buChar char="»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Lam\Install\UI\LS_WindowSpec_ESUG.i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Cincom\vw7.7nc\image\visualncCairo_rotatedButton.im" TargetMode="External"/><Relationship Id="rId2" Type="http://schemas.openxmlformats.org/officeDocument/2006/relationships/hyperlink" Target="file:///C:\Lam\Install\UI\LS_WindowSpec_ESUG.i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Lam\Install\UI\Dendrogram_ESUG.i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rogram%20Files\Cincom\vw7.7nc\image\visualncCairo3_EsugGoodby.i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slide" Target="slide6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ycairographics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rogram%20Files\Cincom\vw7.7nc\image\visualncCairo_slice.im" TargetMode="External"/><Relationship Id="rId2" Type="http://schemas.openxmlformats.org/officeDocument/2006/relationships/hyperlink" Target="file:///C:\Lam\Install\UI\LS_WindowSpec_ESUG.im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Cairo Graphics Kit (</a:t>
            </a:r>
            <a:r>
              <a:rPr lang="en-US" dirty="0" err="1" smtClean="0"/>
              <a:t>a.k.a</a:t>
            </a:r>
            <a:r>
              <a:rPr lang="en-US" dirty="0" smtClean="0"/>
              <a:t> CGK)</a:t>
            </a:r>
            <a:br>
              <a:rPr lang="en-US" dirty="0" smtClean="0"/>
            </a:br>
            <a:r>
              <a:rPr lang="en-US" dirty="0" smtClean="0"/>
              <a:t>ESUG 2011</a:t>
            </a:r>
            <a:endParaRPr lang="en-US" dirty="0"/>
          </a:p>
        </p:txBody>
      </p:sp>
      <p:sp>
        <p:nvSpPr>
          <p:cNvPr id="44544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Thorgrimsson</a:t>
            </a:r>
          </a:p>
          <a:p>
            <a:r>
              <a:rPr lang="en-US" dirty="0" smtClean="0"/>
              <a:t>08/24/2011</a:t>
            </a:r>
            <a:endParaRPr lang="en-US" dirty="0"/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3433703" y="6525032"/>
            <a:ext cx="227818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0" dirty="0" smtClean="0">
                <a:solidFill>
                  <a:srgbClr val="FFFFFF"/>
                </a:solidFill>
              </a:rPr>
              <a:t>Copyright Lam </a:t>
            </a:r>
            <a:r>
              <a:rPr lang="en-US" sz="1200" b="0" dirty="0">
                <a:solidFill>
                  <a:srgbClr val="FFFFFF"/>
                </a:solidFill>
              </a:rPr>
              <a:t>Research </a:t>
            </a:r>
            <a:r>
              <a:rPr lang="en-US" sz="1200" b="0" dirty="0" smtClean="0">
                <a:solidFill>
                  <a:srgbClr val="FFFFFF"/>
                </a:solidFill>
              </a:rPr>
              <a:t>Corporation</a:t>
            </a:r>
            <a:endParaRPr lang="en-US" sz="1200" b="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Staying with Wrappers ( </a:t>
            </a:r>
            <a:r>
              <a:rPr lang="en-US" dirty="0" err="1" smtClean="0"/>
              <a:t>a.k.a</a:t>
            </a:r>
            <a:r>
              <a:rPr lang="en-US" dirty="0" smtClean="0"/>
              <a:t> Decorators)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789" y="860389"/>
            <a:ext cx="8683625" cy="539273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the widgets were going to be VisualWorks “proper”, then they would need to work with most of the usual VisualWorks wrappers .</a:t>
            </a:r>
          </a:p>
          <a:p>
            <a:pPr lvl="1"/>
            <a:r>
              <a:rPr lang="en-US" sz="2400" dirty="0" smtClean="0"/>
              <a:t>Some were extended and some were </a:t>
            </a:r>
            <a:r>
              <a:rPr lang="en-US" sz="2400" dirty="0" err="1" smtClean="0"/>
              <a:t>subclassed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The wrapping process works in the same as a VisualWorks visual component</a:t>
            </a:r>
          </a:p>
          <a:p>
            <a:pPr lvl="1"/>
            <a:r>
              <a:rPr lang="en-US" sz="2400" dirty="0" smtClean="0"/>
              <a:t>It’s part of the component spec and is done during UI building</a:t>
            </a:r>
          </a:p>
          <a:p>
            <a:r>
              <a:rPr lang="en-US" sz="2400" dirty="0" smtClean="0"/>
              <a:t>Cairo based components interact with their wrappers more than their VisualWorks counterparts. </a:t>
            </a:r>
          </a:p>
          <a:p>
            <a:pPr lvl="1"/>
            <a:r>
              <a:rPr lang="en-US" sz="2400" dirty="0" err="1" smtClean="0"/>
              <a:t>SpecWraper</a:t>
            </a:r>
            <a:endParaRPr lang="en-US" sz="2400" dirty="0" smtClean="0"/>
          </a:p>
          <a:p>
            <a:pPr lvl="1"/>
            <a:r>
              <a:rPr lang="en-US" sz="2400" dirty="0" err="1" smtClean="0"/>
              <a:t>TransformWrapper</a:t>
            </a:r>
            <a:endParaRPr lang="en-US" sz="2400" dirty="0" smtClean="0"/>
          </a:p>
          <a:p>
            <a:pPr lvl="1"/>
            <a:r>
              <a:rPr lang="en-US" sz="2400" dirty="0" err="1" smtClean="0"/>
              <a:t>LayoutWrapper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Cairo Based Views (</a:t>
            </a:r>
            <a:r>
              <a:rPr lang="en-US" dirty="0" err="1" smtClean="0"/>
              <a:t>CairoSimpleView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14" y="962025"/>
            <a:ext cx="8683625" cy="5224426"/>
          </a:xfrm>
        </p:spPr>
        <p:txBody>
          <a:bodyPr/>
          <a:lstStyle/>
          <a:p>
            <a:r>
              <a:rPr lang="en-US" sz="2400" dirty="0" smtClean="0"/>
              <a:t>Any cairo based view can always get to its spec wrapper</a:t>
            </a:r>
          </a:p>
          <a:p>
            <a:pPr lvl="1"/>
            <a:r>
              <a:rPr lang="en-US" sz="2400" dirty="0" smtClean="0"/>
              <a:t>The spec hold the visual components DNA and in the CGK, I modify the DNA a lot.</a:t>
            </a:r>
          </a:p>
          <a:p>
            <a:r>
              <a:rPr lang="en-US" sz="2400" dirty="0" smtClean="0"/>
              <a:t>Any cairo based view can always get to its transform wrapper.</a:t>
            </a:r>
          </a:p>
          <a:p>
            <a:pPr lvl="1"/>
            <a:r>
              <a:rPr lang="en-US" sz="2400" dirty="0" smtClean="0"/>
              <a:t>The transform wrapper is an integral part of the CGK and gives most Views their ability to scale, rotate, translate etc… </a:t>
            </a:r>
          </a:p>
          <a:p>
            <a:r>
              <a:rPr lang="en-US" sz="2400" dirty="0" smtClean="0"/>
              <a:t>Any cairo based view or subclass of </a:t>
            </a:r>
            <a:r>
              <a:rPr lang="en-US" sz="2400" dirty="0" err="1" smtClean="0"/>
              <a:t>VisualPart</a:t>
            </a:r>
            <a:r>
              <a:rPr lang="en-US" sz="2400" dirty="0" smtClean="0"/>
              <a:t>  implements a “double dispatch” approach to the </a:t>
            </a:r>
            <a:r>
              <a:rPr lang="en-US" sz="2400" i="1" dirty="0" err="1" smtClean="0"/>
              <a:t>displayOn</a:t>
            </a:r>
            <a:r>
              <a:rPr lang="en-US" sz="2400" i="1" dirty="0" smtClean="0"/>
              <a:t>:</a:t>
            </a:r>
            <a:r>
              <a:rPr lang="en-US" sz="2400" dirty="0" smtClean="0"/>
              <a:t> method</a:t>
            </a:r>
          </a:p>
          <a:p>
            <a:pPr lvl="1"/>
            <a:r>
              <a:rPr lang="en-US" sz="2400" dirty="0" smtClean="0"/>
              <a:t>Cairo based components may be handed an instance of </a:t>
            </a:r>
            <a:r>
              <a:rPr lang="en-US" sz="2400" dirty="0" err="1" smtClean="0"/>
              <a:t>ScreenGraphicsContext</a:t>
            </a:r>
            <a:r>
              <a:rPr lang="en-US" sz="2400" dirty="0" smtClean="0"/>
              <a:t> or </a:t>
            </a:r>
            <a:r>
              <a:rPr lang="en-US" sz="2400" dirty="0" err="1" smtClean="0"/>
              <a:t>CiaroContext</a:t>
            </a:r>
            <a:r>
              <a:rPr lang="en-US" sz="2400" dirty="0" smtClean="0"/>
              <a:t> and therefore, need to know how to render themselves on either context</a:t>
            </a:r>
          </a:p>
          <a:p>
            <a:pPr lvl="1"/>
            <a:r>
              <a:rPr lang="en-US" sz="2400" dirty="0" smtClean="0"/>
              <a:t>Using the visual hierarchy browser is an example of when a component may get either type of context object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lowchart: Connector 3">
            <a:hlinkClick r:id="rId3" action="ppaction://program"/>
          </p:cNvPr>
          <p:cNvSpPr/>
          <p:nvPr/>
        </p:nvSpPr>
        <p:spPr bwMode="auto">
          <a:xfrm>
            <a:off x="6525269" y="588652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53914" y="5772150"/>
            <a:ext cx="650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AOTA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0"/>
            <a:ext cx="8683625" cy="685800"/>
          </a:xfrm>
        </p:spPr>
        <p:txBody>
          <a:bodyPr/>
          <a:lstStyle/>
          <a:p>
            <a:r>
              <a:rPr lang="en-US" dirty="0" smtClean="0"/>
              <a:t>The Affine Transform and its role in the CGK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564" y="898489"/>
            <a:ext cx="8683625" cy="5392737"/>
          </a:xfrm>
        </p:spPr>
        <p:txBody>
          <a:bodyPr/>
          <a:lstStyle/>
          <a:p>
            <a:pPr lvl="0"/>
            <a:r>
              <a:rPr lang="en-US" dirty="0" smtClean="0"/>
              <a:t>Its so important, it got its own wrapper</a:t>
            </a:r>
          </a:p>
          <a:p>
            <a:pPr lvl="0"/>
            <a:r>
              <a:rPr lang="en-US" dirty="0" smtClean="0"/>
              <a:t>The transform wrapper is at the heart of the CGK</a:t>
            </a:r>
          </a:p>
          <a:p>
            <a:pPr lvl="0"/>
            <a:r>
              <a:rPr lang="en-US" dirty="0" smtClean="0"/>
              <a:t>It provides a CGK View with a full range of transformation capabilities</a:t>
            </a:r>
          </a:p>
          <a:p>
            <a:pPr lvl="1"/>
            <a:r>
              <a:rPr lang="en-US" sz="2000" dirty="0" smtClean="0"/>
              <a:t>A view can be rotated, scaled or translated either during runtime or during canvas editing</a:t>
            </a:r>
          </a:p>
          <a:p>
            <a:pPr lvl="0"/>
            <a:r>
              <a:rPr lang="en-US" dirty="0" smtClean="0"/>
              <a:t>Transform wrappers also act as a composite container, allowing it to apply a single transform to multiple components</a:t>
            </a:r>
          </a:p>
          <a:p>
            <a:pPr lvl="1"/>
            <a:r>
              <a:rPr lang="en-US" sz="2000" dirty="0" smtClean="0"/>
              <a:t>Transform wrappers can also be nested within each other.</a:t>
            </a:r>
          </a:p>
          <a:p>
            <a:pPr lvl="0"/>
            <a:r>
              <a:rPr lang="en-US" dirty="0" smtClean="0"/>
              <a:t>Transform wrappers also understand how to translate Point objects in to or out of their coordinate space no matter how deeply nested.</a:t>
            </a:r>
          </a:p>
          <a:p>
            <a:pPr lvl="1"/>
            <a:r>
              <a:rPr lang="en-US" sz="2000" dirty="0" err="1" smtClean="0"/>
              <a:t>globalToLocal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err="1" smtClean="0"/>
              <a:t>localToGlobal</a:t>
            </a:r>
            <a:r>
              <a:rPr lang="en-US" sz="2000" dirty="0" smtClean="0"/>
              <a:t>:</a:t>
            </a:r>
          </a:p>
          <a:p>
            <a:pPr lvl="0"/>
            <a:r>
              <a:rPr lang="en-US" dirty="0" smtClean="0"/>
              <a:t>Controllers that interact with transform wrappers don't need to worry about mouse point translation, the wrapper will take care of this form them</a:t>
            </a:r>
          </a:p>
          <a:p>
            <a:pPr lvl="0"/>
            <a:r>
              <a:rPr lang="en-US" dirty="0" smtClean="0"/>
              <a:t>The transform wrapper maintains its own damage repair policy </a:t>
            </a:r>
          </a:p>
          <a:p>
            <a:endParaRPr lang="en-US" dirty="0"/>
          </a:p>
        </p:txBody>
      </p:sp>
      <p:sp>
        <p:nvSpPr>
          <p:cNvPr id="4" name="Flowchart: Connector 3">
            <a:hlinkClick r:id="rId2" action="ppaction://program"/>
          </p:cNvPr>
          <p:cNvSpPr/>
          <p:nvPr/>
        </p:nvSpPr>
        <p:spPr bwMode="auto">
          <a:xfrm>
            <a:off x="6801494" y="596272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09300" y="5848350"/>
            <a:ext cx="1072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CarrierArm</a:t>
            </a:r>
            <a:endParaRPr lang="en-US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Flowchart: Connector 5">
            <a:hlinkClick r:id="rId3" action="ppaction://program"/>
          </p:cNvPr>
          <p:cNvSpPr/>
          <p:nvPr/>
        </p:nvSpPr>
        <p:spPr bwMode="auto">
          <a:xfrm>
            <a:off x="5820419" y="419107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3433703" y="6525032"/>
            <a:ext cx="227818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0" dirty="0" smtClean="0">
                <a:solidFill>
                  <a:srgbClr val="FFFFFF"/>
                </a:solidFill>
              </a:rPr>
              <a:t>Copyright Lam </a:t>
            </a:r>
            <a:r>
              <a:rPr lang="en-US" sz="1200" b="0" dirty="0">
                <a:solidFill>
                  <a:srgbClr val="FFFFFF"/>
                </a:solidFill>
              </a:rPr>
              <a:t>Research </a:t>
            </a:r>
            <a:r>
              <a:rPr lang="en-US" sz="1200" b="0" dirty="0" smtClean="0">
                <a:solidFill>
                  <a:srgbClr val="FFFFFF"/>
                </a:solidFill>
              </a:rPr>
              <a:t>Corporation</a:t>
            </a:r>
            <a:endParaRPr lang="en-US" sz="1200" b="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and the Bad about cairo and the CGK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364" y="860389"/>
            <a:ext cx="8683625" cy="5392737"/>
          </a:xfrm>
        </p:spPr>
        <p:txBody>
          <a:bodyPr/>
          <a:lstStyle/>
          <a:p>
            <a:r>
              <a:rPr lang="en-US" dirty="0" smtClean="0"/>
              <a:t>The Good</a:t>
            </a:r>
          </a:p>
          <a:p>
            <a:pPr lvl="1"/>
            <a:r>
              <a:rPr lang="en-US" dirty="0" smtClean="0"/>
              <a:t>We’ve been able the achieve our goal of integrating more advanced graphics capabilities into our software while staying with VisualWorks</a:t>
            </a:r>
          </a:p>
          <a:p>
            <a:pPr lvl="1"/>
            <a:r>
              <a:rPr lang="en-US" dirty="0" smtClean="0"/>
              <a:t>We can continue to use GUI development tools and methodologies we’re familiar with</a:t>
            </a:r>
          </a:p>
          <a:p>
            <a:pPr lvl="1"/>
            <a:r>
              <a:rPr lang="en-US" dirty="0" smtClean="0"/>
              <a:t>Cairo has a fantastic community behind it. It is constantly evolving and continues to offer cutting edge features</a:t>
            </a:r>
          </a:p>
          <a:p>
            <a:r>
              <a:rPr lang="en-US" dirty="0" smtClean="0"/>
              <a:t>The Bad</a:t>
            </a:r>
          </a:p>
          <a:p>
            <a:pPr lvl="1"/>
            <a:r>
              <a:rPr lang="en-US" dirty="0" smtClean="0"/>
              <a:t>It’s a binding to the outside world. External DLL bindings make our developers nervous</a:t>
            </a:r>
          </a:p>
          <a:p>
            <a:pPr lvl="2"/>
            <a:r>
              <a:rPr lang="en-US" dirty="0" smtClean="0"/>
              <a:t> Stay within the VM is usually our motto</a:t>
            </a:r>
          </a:p>
          <a:p>
            <a:pPr lvl="2"/>
            <a:r>
              <a:rPr lang="en-US" dirty="0" smtClean="0"/>
              <a:t>The first sign of trouble with the VM usually involves me defending cairo</a:t>
            </a:r>
          </a:p>
          <a:p>
            <a:pPr lvl="1"/>
            <a:r>
              <a:rPr lang="en-US" dirty="0" smtClean="0"/>
              <a:t>Most Smalltalk developers aren’t graphics guys. Looking pretty usually isn’t a high priority in Smalltalk</a:t>
            </a:r>
          </a:p>
          <a:p>
            <a:pPr lvl="2"/>
            <a:r>
              <a:rPr lang="en-US" dirty="0" smtClean="0"/>
              <a:t>I respectfully disagree! </a:t>
            </a:r>
          </a:p>
          <a:p>
            <a:pPr lvl="1"/>
            <a:r>
              <a:rPr lang="en-US" dirty="0" smtClean="0"/>
              <a:t>Using pre-built cairo binaries can tricky.</a:t>
            </a:r>
          </a:p>
          <a:p>
            <a:pPr lvl="2"/>
            <a:r>
              <a:rPr lang="en-US" dirty="0" smtClean="0"/>
              <a:t>I ended up building my own for Win32.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 for the CGK?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39" y="879439"/>
            <a:ext cx="8683625" cy="5392737"/>
          </a:xfrm>
        </p:spPr>
        <p:txBody>
          <a:bodyPr>
            <a:normAutofit/>
          </a:bodyPr>
          <a:lstStyle/>
          <a:p>
            <a:r>
              <a:rPr lang="en-US" dirty="0" smtClean="0"/>
              <a:t>Views</a:t>
            </a:r>
          </a:p>
          <a:p>
            <a:pPr lvl="1"/>
            <a:r>
              <a:rPr lang="en-US" dirty="0" err="1" smtClean="0"/>
              <a:t>VectorShape</a:t>
            </a:r>
            <a:endParaRPr lang="en-US" dirty="0" smtClean="0"/>
          </a:p>
          <a:p>
            <a:pPr lvl="1"/>
            <a:r>
              <a:rPr lang="en-US" dirty="0" err="1" smtClean="0"/>
              <a:t>CalloutBox</a:t>
            </a:r>
            <a:endParaRPr lang="en-US" dirty="0" smtClean="0"/>
          </a:p>
          <a:p>
            <a:pPr lvl="1"/>
            <a:r>
              <a:rPr lang="en-US" dirty="0" smtClean="0"/>
              <a:t>Gauge</a:t>
            </a:r>
          </a:p>
          <a:p>
            <a:pPr lvl="1"/>
            <a:r>
              <a:rPr lang="en-US" dirty="0" smtClean="0"/>
              <a:t>Slider</a:t>
            </a:r>
          </a:p>
          <a:p>
            <a:pPr lvl="1"/>
            <a:r>
              <a:rPr lang="en-US" dirty="0" smtClean="0"/>
              <a:t>Progress Bars</a:t>
            </a:r>
          </a:p>
          <a:p>
            <a:pPr lvl="1"/>
            <a:r>
              <a:rPr lang="en-US" dirty="0" smtClean="0"/>
              <a:t>Radio Buttons</a:t>
            </a:r>
          </a:p>
          <a:p>
            <a:pPr lvl="1"/>
            <a:r>
              <a:rPr lang="en-US" dirty="0" smtClean="0"/>
              <a:t>Graphing</a:t>
            </a:r>
          </a:p>
          <a:p>
            <a:pPr lvl="2"/>
            <a:r>
              <a:rPr lang="en-US" dirty="0" err="1" smtClean="0"/>
              <a:t>Dendrogram</a:t>
            </a:r>
            <a:r>
              <a:rPr lang="en-US" dirty="0" smtClean="0"/>
              <a:t>  </a:t>
            </a:r>
          </a:p>
          <a:p>
            <a:pPr lvl="2"/>
            <a:r>
              <a:rPr lang="en-US" dirty="0" smtClean="0"/>
              <a:t>Line, Bar, Pie etc…</a:t>
            </a:r>
          </a:p>
          <a:p>
            <a:r>
              <a:rPr lang="en-US" dirty="0" smtClean="0"/>
              <a:t>UI Painter Slices</a:t>
            </a:r>
          </a:p>
          <a:p>
            <a:pPr lvl="1"/>
            <a:r>
              <a:rPr lang="en-US" dirty="0" smtClean="0"/>
              <a:t>Replacing the Color and Pattern Slice with a new Fill/Stroke slice</a:t>
            </a:r>
          </a:p>
          <a:p>
            <a:pPr lvl="2"/>
            <a:r>
              <a:rPr lang="en-US" dirty="0" smtClean="0"/>
              <a:t>Color, Pattern, or Gradient selection in one unified slice</a:t>
            </a:r>
          </a:p>
          <a:p>
            <a:pPr lvl="1"/>
            <a:r>
              <a:rPr lang="en-US" dirty="0" smtClean="0"/>
              <a:t>Whatever would be specific to the above Views</a:t>
            </a:r>
          </a:p>
          <a:p>
            <a:r>
              <a:rPr lang="en-US" dirty="0" err="1" smtClean="0"/>
              <a:t>AppModelView</a:t>
            </a:r>
            <a:endParaRPr lang="en-US" dirty="0" smtClean="0"/>
          </a:p>
          <a:p>
            <a:pPr lvl="1"/>
            <a:r>
              <a:rPr lang="en-US" dirty="0" smtClean="0"/>
              <a:t>My answer to the difficulties of creating a VisualWorks “proper” widget.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lowchart: Connector 3">
            <a:hlinkClick r:id="rId2" action="ppaction://program"/>
          </p:cNvPr>
          <p:cNvSpPr/>
          <p:nvPr/>
        </p:nvSpPr>
        <p:spPr bwMode="auto">
          <a:xfrm>
            <a:off x="2277119" y="363862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43925" y="3524250"/>
            <a:ext cx="11833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Dendrogram</a:t>
            </a: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would I like to see from Cincom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789" y="860389"/>
            <a:ext cx="8683625" cy="5392737"/>
          </a:xfrm>
        </p:spPr>
        <p:txBody>
          <a:bodyPr/>
          <a:lstStyle/>
          <a:p>
            <a:r>
              <a:rPr lang="en-US" sz="2400" dirty="0" smtClean="0"/>
              <a:t>Just one thing</a:t>
            </a:r>
          </a:p>
          <a:p>
            <a:pPr lvl="1"/>
            <a:r>
              <a:rPr lang="en-US" sz="2400" dirty="0" smtClean="0"/>
              <a:t>The UI Painter and its tools are starting to show their age! It’s time for an overhaul.</a:t>
            </a:r>
          </a:p>
          <a:p>
            <a:pPr lvl="2"/>
            <a:r>
              <a:rPr lang="en-US" sz="2400" dirty="0" smtClean="0"/>
              <a:t>Simple…right?</a:t>
            </a:r>
          </a:p>
          <a:p>
            <a:pPr lvl="2"/>
            <a:r>
              <a:rPr lang="en-US" sz="2400" dirty="0" smtClean="0"/>
              <a:t>Talk to me later, I have some ideas…..for a small fee of course ;-)</a:t>
            </a:r>
          </a:p>
          <a:p>
            <a:r>
              <a:rPr lang="en-US" sz="2400" dirty="0" smtClean="0"/>
              <a:t>Ok, maybe one more thing</a:t>
            </a:r>
          </a:p>
          <a:p>
            <a:pPr lvl="1"/>
            <a:r>
              <a:rPr lang="en-US" sz="2400" dirty="0" smtClean="0"/>
              <a:t>Can you fix this kind of stuff?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9576" y="3790948"/>
            <a:ext cx="72866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ScrollerButtonView</a:t>
            </a: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US" sz="2000" dirty="0" err="1" smtClean="0">
                <a:solidFill>
                  <a:schemeClr val="tx1"/>
                </a:solidFill>
              </a:rPr>
              <a:t>outerContainer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^self container </a:t>
            </a:r>
            <a:r>
              <a:rPr lang="en-US" sz="2000" dirty="0" err="1" smtClean="0">
                <a:solidFill>
                  <a:schemeClr val="tx1"/>
                </a:solidFill>
              </a:rPr>
              <a:t>notNil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   </a:t>
            </a:r>
            <a:r>
              <a:rPr lang="en-US" sz="2000" dirty="0" err="1" smtClean="0">
                <a:solidFill>
                  <a:schemeClr val="tx1"/>
                </a:solidFill>
              </a:rPr>
              <a:t>ifTrue</a:t>
            </a:r>
            <a:r>
              <a:rPr lang="en-US" sz="2000" dirty="0" smtClean="0">
                <a:solidFill>
                  <a:schemeClr val="tx1"/>
                </a:solidFill>
              </a:rPr>
              <a:t>: [self container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notNil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dirty="0" err="1" smtClean="0">
                <a:solidFill>
                  <a:schemeClr val="tx1"/>
                </a:solidFill>
              </a:rPr>
              <a:t>ifTrue</a:t>
            </a:r>
            <a:r>
              <a:rPr lang="en-US" sz="2000" dirty="0" smtClean="0">
                <a:solidFill>
                  <a:schemeClr val="tx1"/>
                </a:solidFill>
              </a:rPr>
              <a:t>: [self container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notNil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        </a:t>
            </a:r>
            <a:r>
              <a:rPr lang="en-US" sz="2000" dirty="0" err="1" smtClean="0">
                <a:solidFill>
                  <a:schemeClr val="tx1"/>
                </a:solidFill>
              </a:rPr>
              <a:t>ifTrue</a:t>
            </a:r>
            <a:r>
              <a:rPr lang="en-US" sz="2000" dirty="0" smtClean="0">
                <a:solidFill>
                  <a:schemeClr val="tx1"/>
                </a:solidFill>
              </a:rPr>
              <a:t>: [self container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notNil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</a:rPr>
              <a:t>          </a:t>
            </a:r>
            <a:r>
              <a:rPr lang="en-US" sz="2000" dirty="0" err="1" smtClean="0">
                <a:solidFill>
                  <a:schemeClr val="tx1"/>
                </a:solidFill>
              </a:rPr>
              <a:t>ifTrue</a:t>
            </a:r>
            <a:r>
              <a:rPr lang="en-US" sz="2000" dirty="0" smtClean="0">
                <a:solidFill>
                  <a:schemeClr val="tx1"/>
                </a:solidFill>
              </a:rPr>
              <a:t>: [self container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container</a:t>
            </a:r>
            <a:r>
              <a:rPr lang="en-US" sz="2000" dirty="0" smtClean="0">
                <a:solidFill>
                  <a:schemeClr val="tx1"/>
                </a:solidFill>
              </a:rPr>
              <a:t>]]]]</a:t>
            </a:r>
          </a:p>
        </p:txBody>
      </p:sp>
      <p:sp>
        <p:nvSpPr>
          <p:cNvPr id="5" name="Flowchart: Connector 4">
            <a:hlinkClick r:id="rId2" action="ppaction://program"/>
          </p:cNvPr>
          <p:cNvSpPr/>
          <p:nvPr/>
        </p:nvSpPr>
        <p:spPr bwMode="auto">
          <a:xfrm>
            <a:off x="7553969" y="588652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Supplemental Slides </a:t>
            </a:r>
            <a:endParaRPr lang="en-US" dirty="0"/>
          </a:p>
        </p:txBody>
      </p:sp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3433703" y="6525032"/>
            <a:ext cx="2278188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0" dirty="0" smtClean="0">
                <a:solidFill>
                  <a:srgbClr val="FFFFFF"/>
                </a:solidFill>
              </a:rPr>
              <a:t>Copyright Lam </a:t>
            </a:r>
            <a:r>
              <a:rPr lang="en-US" sz="1200" b="0" dirty="0">
                <a:solidFill>
                  <a:srgbClr val="FFFFFF"/>
                </a:solidFill>
              </a:rPr>
              <a:t>Research </a:t>
            </a:r>
            <a:r>
              <a:rPr lang="en-US" sz="1200" b="0" dirty="0" smtClean="0">
                <a:solidFill>
                  <a:srgbClr val="FFFFFF"/>
                </a:solidFill>
              </a:rPr>
              <a:t>Corporation</a:t>
            </a:r>
            <a:endParaRPr lang="en-US" sz="1200" b="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6075" y="4986338"/>
            <a:ext cx="8953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5267325"/>
            <a:ext cx="13049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72300" y="5153025"/>
            <a:ext cx="11620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9563" y="928688"/>
            <a:ext cx="35909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878874" y="4724400"/>
            <a:ext cx="808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Image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4874" y="4724400"/>
            <a:ext cx="808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Image 2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1885950" y="5610225"/>
            <a:ext cx="714375" cy="2381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6162675" y="5610225"/>
            <a:ext cx="714375" cy="2381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8688" y="5276850"/>
            <a:ext cx="13049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ight Arrow 14"/>
          <p:cNvSpPr/>
          <p:nvPr/>
        </p:nvSpPr>
        <p:spPr bwMode="auto">
          <a:xfrm>
            <a:off x="3914775" y="5610225"/>
            <a:ext cx="714375" cy="2381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8449" y="4724400"/>
            <a:ext cx="808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Image 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65374" y="4724400"/>
            <a:ext cx="808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Image 4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4059939" y="962025"/>
            <a:ext cx="4703061" cy="3676650"/>
          </a:xfrm>
        </p:spPr>
        <p:txBody>
          <a:bodyPr/>
          <a:lstStyle/>
          <a:p>
            <a:r>
              <a:rPr lang="en-US" dirty="0" smtClean="0"/>
              <a:t>Images are added or removed from a </a:t>
            </a:r>
            <a:r>
              <a:rPr lang="en-US" dirty="0" err="1" smtClean="0"/>
              <a:t>CompositePart</a:t>
            </a:r>
            <a:r>
              <a:rPr lang="en-US" dirty="0" smtClean="0"/>
              <a:t> at runtime </a:t>
            </a:r>
          </a:p>
          <a:p>
            <a:pPr lvl="1"/>
            <a:r>
              <a:rPr lang="en-US" dirty="0" smtClean="0"/>
              <a:t>All possible images reside in a Dictionary that’s maintained by the application model</a:t>
            </a:r>
          </a:p>
          <a:p>
            <a:pPr lvl="1"/>
            <a:r>
              <a:rPr lang="en-US" dirty="0" smtClean="0"/>
              <a:t>Events drive the animation</a:t>
            </a:r>
          </a:p>
          <a:p>
            <a:pPr lvl="1"/>
            <a:r>
              <a:rPr lang="en-US" dirty="0" smtClean="0"/>
              <a:t>The sequence below would animate an arm extension, retraction and rotation event sequence</a:t>
            </a:r>
            <a:endParaRPr lang="en-US" dirty="0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365125" y="44450"/>
            <a:ext cx="8683625" cy="685800"/>
          </a:xfrm>
        </p:spPr>
        <p:txBody>
          <a:bodyPr/>
          <a:lstStyle/>
          <a:p>
            <a:r>
              <a:rPr lang="en-US" dirty="0" smtClean="0"/>
              <a:t>Animation The Old Way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696535" y="5334000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replaced by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696785" y="5334000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replaced by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944685" y="5334000"/>
            <a:ext cx="11160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replaced by</a:t>
            </a:r>
          </a:p>
        </p:txBody>
      </p:sp>
      <p:sp>
        <p:nvSpPr>
          <p:cNvPr id="24" name="Flowchart: Connector 23">
            <a:hlinkClick r:id="rId6" action="ppaction://hlinksldjump"/>
          </p:cNvPr>
          <p:cNvSpPr/>
          <p:nvPr/>
        </p:nvSpPr>
        <p:spPr bwMode="auto">
          <a:xfrm>
            <a:off x="8782694" y="608655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17" y="861991"/>
            <a:ext cx="8683625" cy="490399"/>
          </a:xfrm>
        </p:spPr>
        <p:txBody>
          <a:bodyPr/>
          <a:lstStyle/>
          <a:p>
            <a:r>
              <a:rPr lang="en-US" dirty="0" smtClean="0"/>
              <a:t>Who am I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48350" y="1221762"/>
            <a:ext cx="466826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Chris Thorgrimsson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Senior Staff Software Engineer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Lam Research Corporation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chris.thorgrimsson@lamrc.com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07517" y="3380974"/>
            <a:ext cx="8683625" cy="258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</a:rPr>
              <a:t>What does Lam Research do?</a:t>
            </a:r>
          </a:p>
          <a:p>
            <a:pPr marL="685800" lvl="1" indent="-228600"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Major supplier of wafer fabrication equipment and services to the worldwide semiconductor industry</a:t>
            </a:r>
          </a:p>
          <a:p>
            <a:pPr marL="1143000" lvl="2" indent="-228600"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IC components inside cell phones, computers, tablets…etc are manufactured using our equipment</a:t>
            </a:r>
          </a:p>
          <a:p>
            <a:pPr marL="1143000" lvl="2" indent="-228600"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VisualWorks Smalltalk is at the heart of our equipment control system</a:t>
            </a:r>
          </a:p>
          <a:p>
            <a:pPr marL="685800" lvl="1" indent="-228600" algn="l" eaLnBrk="1" hangingPunct="1"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 descr="MyPersonalQRCod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4050" y="1266905"/>
            <a:ext cx="1969994" cy="196999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Dealing with PNG Files…VisualWorks versus cairo</a:t>
            </a:r>
            <a:endParaRPr lang="en-US" dirty="0"/>
          </a:p>
        </p:txBody>
      </p:sp>
      <p:pic>
        <p:nvPicPr>
          <p:cNvPr id="4" name="Content Placeholder 3" descr="tes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631" y="1403350"/>
            <a:ext cx="1263650" cy="1263650"/>
          </a:xfrm>
        </p:spPr>
      </p:pic>
      <p:pic>
        <p:nvPicPr>
          <p:cNvPr id="5" name="Picture 4" descr="badrea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27558" y="1473354"/>
            <a:ext cx="1537066" cy="1498446"/>
          </a:xfrm>
          <a:prstGeom prst="rect">
            <a:avLst/>
          </a:prstGeom>
        </p:spPr>
      </p:pic>
      <p:pic>
        <p:nvPicPr>
          <p:cNvPr id="6" name="Picture 5" descr="badrotate1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96210" y="1400330"/>
            <a:ext cx="1545757" cy="14996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2235" y="990600"/>
            <a:ext cx="14595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Test PNG Image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5932" y="3078748"/>
            <a:ext cx="3401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result after the </a:t>
            </a:r>
            <a:r>
              <a:rPr lang="en-US" dirty="0" err="1" smtClean="0">
                <a:solidFill>
                  <a:schemeClr val="tx1"/>
                </a:solidFill>
              </a:rPr>
              <a:t>PNGImageReader</a:t>
            </a:r>
            <a:r>
              <a:rPr lang="en-US" dirty="0" smtClean="0">
                <a:solidFill>
                  <a:schemeClr val="tx1"/>
                </a:solidFill>
              </a:rPr>
              <a:t> reads the file.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30902" y="3078748"/>
            <a:ext cx="30828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result after a 15 degree rotation.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rot="5400000">
            <a:off x="-419100" y="3619500"/>
            <a:ext cx="5200650" cy="0"/>
          </a:xfrm>
          <a:prstGeom prst="line">
            <a:avLst/>
          </a:prstGeom>
          <a:solidFill>
            <a:srgbClr val="E1EBF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322274" y="942975"/>
            <a:ext cx="2283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VisualWorks (7.4)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355348" y="3781425"/>
            <a:ext cx="788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cairo</a:t>
            </a:r>
          </a:p>
        </p:txBody>
      </p:sp>
      <p:pic>
        <p:nvPicPr>
          <p:cNvPr id="15" name="Picture 14" descr="cairorendere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11684" y="4207034"/>
            <a:ext cx="1499616" cy="1499616"/>
          </a:xfrm>
          <a:prstGeom prst="rect">
            <a:avLst/>
          </a:prstGeom>
        </p:spPr>
      </p:pic>
      <p:pic>
        <p:nvPicPr>
          <p:cNvPr id="16" name="Picture 15" descr="cairorotat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37497" y="3968945"/>
            <a:ext cx="1824393" cy="183177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66382" y="5743575"/>
            <a:ext cx="3401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result after using cairo to render  the image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038863" y="5743575"/>
            <a:ext cx="25619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Using a cairo affine transform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to rotate the image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lowchart: Connector 18">
            <a:hlinkClick r:id="rId7" action="ppaction://hlinksldjump"/>
          </p:cNvPr>
          <p:cNvSpPr/>
          <p:nvPr/>
        </p:nvSpPr>
        <p:spPr bwMode="auto">
          <a:xfrm>
            <a:off x="8782694" y="608655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8182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26" y="822973"/>
            <a:ext cx="6267450" cy="5429128"/>
          </a:xfrm>
          <a:prstGeom prst="rect">
            <a:avLst/>
          </a:prstGeom>
        </p:spPr>
      </p:pic>
      <p:pic>
        <p:nvPicPr>
          <p:cNvPr id="6" name="Picture 5" descr="ibm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0275" y="971550"/>
            <a:ext cx="2847975" cy="2135981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 bwMode="auto">
          <a:xfrm>
            <a:off x="7334250" y="3248025"/>
            <a:ext cx="466725" cy="108585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Right Arrow 7"/>
          <p:cNvSpPr/>
          <p:nvPr/>
        </p:nvSpPr>
        <p:spPr bwMode="auto">
          <a:xfrm>
            <a:off x="4114800" y="1504950"/>
            <a:ext cx="1657350" cy="35242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pic>
        <p:nvPicPr>
          <p:cNvPr id="9" name="Picture 8" descr="Toshiba_NAN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67488" y="4400550"/>
            <a:ext cx="2147888" cy="161224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cairo?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57" y="869674"/>
            <a:ext cx="8683625" cy="5392737"/>
          </a:xfrm>
        </p:spPr>
        <p:txBody>
          <a:bodyPr/>
          <a:lstStyle/>
          <a:p>
            <a:r>
              <a:rPr lang="en-US" dirty="0" smtClean="0"/>
              <a:t>cairo is an open source 2D graphics library with support for multiple output targets.</a:t>
            </a:r>
          </a:p>
          <a:p>
            <a:pPr lvl="1"/>
            <a:r>
              <a:rPr lang="en-US" dirty="0" smtClean="0"/>
              <a:t>Written in C</a:t>
            </a:r>
          </a:p>
          <a:p>
            <a:pPr lvl="1"/>
            <a:r>
              <a:rPr lang="en-US" dirty="0" smtClean="0"/>
              <a:t>Usually compiled as an external library (e.g. DLL)  </a:t>
            </a:r>
          </a:p>
          <a:p>
            <a:pPr lvl="1"/>
            <a:r>
              <a:rPr lang="en-US" dirty="0" smtClean="0"/>
              <a:t>Currently supported output targets include </a:t>
            </a:r>
          </a:p>
          <a:p>
            <a:pPr lvl="2"/>
            <a:r>
              <a:rPr lang="en-US" dirty="0" smtClean="0"/>
              <a:t>X Window System (Linux)</a:t>
            </a:r>
          </a:p>
          <a:p>
            <a:pPr lvl="2"/>
            <a:r>
              <a:rPr lang="en-US" dirty="0" smtClean="0"/>
              <a:t>Quartz (Mac)</a:t>
            </a:r>
          </a:p>
          <a:p>
            <a:pPr lvl="2"/>
            <a:r>
              <a:rPr lang="en-US" dirty="0" smtClean="0"/>
              <a:t>Win32 (Windows)</a:t>
            </a:r>
          </a:p>
          <a:p>
            <a:pPr lvl="2"/>
            <a:r>
              <a:rPr lang="en-US" dirty="0" smtClean="0"/>
              <a:t>image buffers (Targets an in-memory image buffer)</a:t>
            </a:r>
          </a:p>
          <a:p>
            <a:pPr lvl="2"/>
            <a:r>
              <a:rPr lang="en-US" dirty="0" smtClean="0"/>
              <a:t>PostScript (Generates a PostScript file, suitable for high-quality print output)</a:t>
            </a:r>
          </a:p>
          <a:p>
            <a:pPr lvl="2"/>
            <a:r>
              <a:rPr lang="en-US" dirty="0" smtClean="0"/>
              <a:t>PDF (Generates a </a:t>
            </a:r>
            <a:r>
              <a:rPr lang="en-US" dirty="0" err="1" smtClean="0"/>
              <a:t>vectorized</a:t>
            </a:r>
            <a:r>
              <a:rPr lang="en-US" dirty="0" smtClean="0"/>
              <a:t> PDF file, suitable for high-quality print output)</a:t>
            </a:r>
          </a:p>
          <a:p>
            <a:pPr lvl="2"/>
            <a:r>
              <a:rPr lang="en-US" dirty="0" smtClean="0"/>
              <a:t>SVG file output (Generates a “Scalable Vector Graphics file)</a:t>
            </a:r>
          </a:p>
          <a:p>
            <a:r>
              <a:rPr lang="en-US" dirty="0" smtClean="0"/>
              <a:t>Cincom created a Smalltalk language binding to the cairo C library</a:t>
            </a:r>
          </a:p>
          <a:p>
            <a:pPr lvl="1"/>
            <a:r>
              <a:rPr lang="en-US" dirty="0" smtClean="0"/>
              <a:t>Utilizes </a:t>
            </a:r>
            <a:r>
              <a:rPr lang="en-US" dirty="0" err="1" smtClean="0"/>
              <a:t>Cincom’s</a:t>
            </a:r>
            <a:r>
              <a:rPr lang="en-US" dirty="0" smtClean="0"/>
              <a:t> “DLL and C Connect” technology</a:t>
            </a:r>
          </a:p>
          <a:p>
            <a:pPr lvl="1"/>
            <a:r>
              <a:rPr lang="en-US" dirty="0" smtClean="0"/>
              <a:t>Published as a package called “CairoGraphics” in the Cincom public STORE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CGK?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61305" y="885042"/>
            <a:ext cx="8683625" cy="5392737"/>
          </a:xfrm>
        </p:spPr>
        <p:txBody>
          <a:bodyPr/>
          <a:lstStyle/>
          <a:p>
            <a:r>
              <a:rPr lang="en-US" dirty="0" smtClean="0"/>
              <a:t>It’s a collection of packages that further enhance the </a:t>
            </a:r>
            <a:r>
              <a:rPr lang="en-US" i="1" dirty="0" smtClean="0"/>
              <a:t>CairoGraphics</a:t>
            </a:r>
            <a:r>
              <a:rPr lang="en-US" dirty="0" smtClean="0"/>
              <a:t> and </a:t>
            </a:r>
            <a:r>
              <a:rPr lang="en-US" i="1" dirty="0" smtClean="0"/>
              <a:t>Pango</a:t>
            </a:r>
            <a:r>
              <a:rPr lang="en-US" dirty="0" smtClean="0"/>
              <a:t> packages already provided by Cincom</a:t>
            </a:r>
          </a:p>
          <a:p>
            <a:r>
              <a:rPr lang="en-US" dirty="0" smtClean="0"/>
              <a:t>It provides cairo based:</a:t>
            </a:r>
          </a:p>
          <a:p>
            <a:pPr lvl="1"/>
            <a:r>
              <a:rPr lang="en-US" dirty="0" smtClean="0"/>
              <a:t>Views</a:t>
            </a:r>
          </a:p>
          <a:p>
            <a:pPr lvl="1"/>
            <a:r>
              <a:rPr lang="en-US" dirty="0" smtClean="0"/>
              <a:t>Wrappers</a:t>
            </a:r>
          </a:p>
          <a:p>
            <a:pPr lvl="1"/>
            <a:r>
              <a:rPr lang="en-US" dirty="0" smtClean="0"/>
              <a:t>Controllers</a:t>
            </a:r>
          </a:p>
          <a:p>
            <a:pPr lvl="1"/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Utilities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It’s a working example of what you can do with VisualWorks, cairo and Pango</a:t>
            </a:r>
          </a:p>
          <a:p>
            <a:r>
              <a:rPr lang="en-US" dirty="0" smtClean="0"/>
              <a:t>It’s a free bundle licensed under LGPL for use in VisualWorks 7.7</a:t>
            </a:r>
          </a:p>
          <a:p>
            <a:pPr lvl="1"/>
            <a:r>
              <a:rPr lang="en-US" dirty="0" smtClean="0"/>
              <a:t>An MIT license is also in the works</a:t>
            </a:r>
          </a:p>
          <a:p>
            <a:pPr lvl="1"/>
            <a:r>
              <a:rPr lang="en-US" dirty="0" smtClean="0"/>
              <a:t>With a bit of work and some side effects, it also works in VW 7.4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CGKPack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1769" y="1333302"/>
            <a:ext cx="4113293" cy="2500071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CGK Origins…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517" y="861989"/>
            <a:ext cx="8683625" cy="539273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started it all?</a:t>
            </a:r>
          </a:p>
          <a:p>
            <a:pPr lvl="1"/>
            <a:r>
              <a:rPr lang="en-US" sz="2800" dirty="0" smtClean="0"/>
              <a:t>The animation technique used by our older framework couldn’t meet the requirements of some new equipment that was being designed</a:t>
            </a:r>
          </a:p>
          <a:p>
            <a:pPr lvl="1"/>
            <a:r>
              <a:rPr lang="en-US" sz="2800" dirty="0" smtClean="0"/>
              <a:t>The new system would require an animation to have two functions that VisualWorks couldn’t handle on its own</a:t>
            </a:r>
          </a:p>
          <a:p>
            <a:pPr lvl="2"/>
            <a:r>
              <a:rPr lang="en-US" sz="2800" dirty="0" smtClean="0"/>
              <a:t>I would need to rotate a semi transparent PNG image in real time</a:t>
            </a:r>
          </a:p>
          <a:p>
            <a:pPr lvl="2"/>
            <a:r>
              <a:rPr lang="en-US" sz="2800" dirty="0" smtClean="0"/>
              <a:t>I would need decent anti-aliasing after the image was rotated</a:t>
            </a:r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lowchart: Connector 3">
            <a:hlinkClick r:id="rId2" action="ppaction://hlinksldjump"/>
          </p:cNvPr>
          <p:cNvSpPr/>
          <p:nvPr/>
        </p:nvSpPr>
        <p:spPr bwMode="auto">
          <a:xfrm>
            <a:off x="8277869" y="338145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Flowchart: Connector 4">
            <a:hlinkClick r:id="rId3" action="ppaction://hlinksldjump"/>
          </p:cNvPr>
          <p:cNvSpPr/>
          <p:nvPr/>
        </p:nvSpPr>
        <p:spPr bwMode="auto">
          <a:xfrm>
            <a:off x="4210694" y="244800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Flowchart: Connector 5">
            <a:hlinkClick r:id="rId4" action="ppaction://hlinksldjump"/>
          </p:cNvPr>
          <p:cNvSpPr/>
          <p:nvPr/>
        </p:nvSpPr>
        <p:spPr bwMode="auto">
          <a:xfrm>
            <a:off x="2077094" y="517215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CGK Origins…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214" y="869914"/>
            <a:ext cx="8683625" cy="5392737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What other requirements contributed to its evolution?</a:t>
            </a:r>
          </a:p>
          <a:p>
            <a:pPr lvl="1"/>
            <a:r>
              <a:rPr lang="en-US" sz="2400" dirty="0" smtClean="0"/>
              <a:t>Other developers wanted to use cairo capabilities, but not at the binding level</a:t>
            </a:r>
          </a:p>
          <a:p>
            <a:pPr lvl="1"/>
            <a:r>
              <a:rPr lang="en-US" sz="2400" dirty="0" smtClean="0"/>
              <a:t>Developers wanted to maintain a familiar VisualWorks experience</a:t>
            </a:r>
          </a:p>
          <a:p>
            <a:pPr lvl="2"/>
            <a:r>
              <a:rPr lang="en-US" sz="2400" dirty="0" smtClean="0"/>
              <a:t>Use tools like UI Builder / Painter</a:t>
            </a:r>
          </a:p>
          <a:p>
            <a:pPr lvl="3"/>
            <a:r>
              <a:rPr lang="en-US" sz="2400" dirty="0" smtClean="0"/>
              <a:t>WYSIWYG</a:t>
            </a:r>
          </a:p>
          <a:p>
            <a:pPr lvl="3"/>
            <a:r>
              <a:rPr lang="en-US" sz="2400" dirty="0" smtClean="0"/>
              <a:t>Incorporate familiar functions from vector/pixel based editing programs </a:t>
            </a:r>
          </a:p>
          <a:p>
            <a:pPr lvl="2"/>
            <a:r>
              <a:rPr lang="en-US" sz="2400" dirty="0" smtClean="0"/>
              <a:t>MVC</a:t>
            </a:r>
          </a:p>
          <a:p>
            <a:pPr lvl="2"/>
            <a:r>
              <a:rPr lang="en-US" sz="2400" dirty="0" smtClean="0"/>
              <a:t>GUIs derived from </a:t>
            </a:r>
            <a:r>
              <a:rPr lang="en-US" sz="2400" dirty="0" err="1" smtClean="0"/>
              <a:t>ApplicationModel</a:t>
            </a:r>
            <a:endParaRPr lang="en-US" sz="2400" dirty="0" smtClean="0"/>
          </a:p>
          <a:p>
            <a:pPr lvl="1"/>
            <a:r>
              <a:rPr lang="en-US" sz="2400" dirty="0" smtClean="0"/>
              <a:t>I wanted to easily share my work with the VisualWorks community</a:t>
            </a:r>
          </a:p>
          <a:p>
            <a:pPr lvl="2"/>
            <a:r>
              <a:rPr lang="en-US" sz="2400" dirty="0" smtClean="0"/>
              <a:t>Initially it started out as an example repository</a:t>
            </a:r>
          </a:p>
          <a:p>
            <a:pPr lvl="2"/>
            <a:r>
              <a:rPr lang="en-US" sz="2400" dirty="0" smtClean="0">
                <a:hlinkClick r:id="rId2"/>
              </a:rPr>
              <a:t>www.mycairographics.com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Staying with the UI Painter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314" y="850864"/>
            <a:ext cx="8683625" cy="5392737"/>
          </a:xfrm>
        </p:spPr>
        <p:txBody>
          <a:bodyPr/>
          <a:lstStyle/>
          <a:p>
            <a:r>
              <a:rPr lang="en-US" sz="2800" dirty="0" smtClean="0"/>
              <a:t>It let us break down the process of creating an animation overview into the same process as developing a normal VisualWorks GUI. </a:t>
            </a:r>
          </a:p>
          <a:p>
            <a:pPr lvl="1"/>
            <a:r>
              <a:rPr lang="en-US" sz="2800" dirty="0" smtClean="0"/>
              <a:t>It provided the WYSIWYG functions they wanted</a:t>
            </a:r>
          </a:p>
          <a:p>
            <a:pPr lvl="0"/>
            <a:r>
              <a:rPr lang="en-US" sz="2800" dirty="0" smtClean="0"/>
              <a:t>It had “some” of the features found in graphic editing tools I was familiar with so it was the logical place for my own tool creations.</a:t>
            </a:r>
          </a:p>
          <a:p>
            <a:pPr lvl="1"/>
            <a:r>
              <a:rPr lang="en-US" sz="2600" dirty="0" smtClean="0"/>
              <a:t>New slices were needed to provided support for the various cairo based views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Flowchart: Connector 3">
            <a:hlinkClick r:id="rId2" action="ppaction://program"/>
          </p:cNvPr>
          <p:cNvSpPr/>
          <p:nvPr/>
        </p:nvSpPr>
        <p:spPr bwMode="auto">
          <a:xfrm>
            <a:off x="3353444" y="1876500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5" name="Flowchart: Connector 4">
            <a:hlinkClick r:id="rId3" action="ppaction://program"/>
          </p:cNvPr>
          <p:cNvSpPr/>
          <p:nvPr/>
        </p:nvSpPr>
        <p:spPr bwMode="auto">
          <a:xfrm>
            <a:off x="3153419" y="461017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82055" y="1762125"/>
            <a:ext cx="1202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windowSpec</a:t>
            </a:r>
            <a:endParaRPr lang="en-US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Flowchart: Connector 6">
            <a:hlinkClick r:id="rId4" action="ppaction://hlinksldjump"/>
          </p:cNvPr>
          <p:cNvSpPr/>
          <p:nvPr/>
        </p:nvSpPr>
        <p:spPr bwMode="auto">
          <a:xfrm>
            <a:off x="3001019" y="1866975"/>
            <a:ext cx="157879" cy="154893"/>
          </a:xfrm>
          <a:prstGeom prst="flowChartConnecto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Staying with MVC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464" y="860389"/>
            <a:ext cx="8683625" cy="5392737"/>
          </a:xfrm>
        </p:spPr>
        <p:txBody>
          <a:bodyPr/>
          <a:lstStyle/>
          <a:p>
            <a:pPr lvl="0"/>
            <a:r>
              <a:rPr lang="en-US" sz="2800" dirty="0" smtClean="0"/>
              <a:t>In the beginning, it was more like MV than MVC</a:t>
            </a:r>
          </a:p>
          <a:p>
            <a:pPr lvl="0"/>
            <a:r>
              <a:rPr lang="en-US" sz="2800" dirty="0" err="1" smtClean="0"/>
              <a:t>CairoPNGImageView</a:t>
            </a:r>
            <a:r>
              <a:rPr lang="en-US" sz="2800" dirty="0" smtClean="0"/>
              <a:t>, </a:t>
            </a:r>
            <a:r>
              <a:rPr lang="en-US" sz="2800" dirty="0" err="1" smtClean="0"/>
              <a:t>PangoMarkupLabelView</a:t>
            </a:r>
            <a:r>
              <a:rPr lang="en-US" sz="2800" dirty="0" smtClean="0"/>
              <a:t>, and </a:t>
            </a:r>
            <a:r>
              <a:rPr lang="en-US" sz="2800" dirty="0" err="1" smtClean="0"/>
              <a:t>CairoLabeledVisualView</a:t>
            </a:r>
            <a:r>
              <a:rPr lang="en-US" sz="2800" dirty="0" smtClean="0"/>
              <a:t> don't have a runtime controller</a:t>
            </a:r>
          </a:p>
          <a:p>
            <a:pPr lvl="1"/>
            <a:r>
              <a:rPr lang="en-US" sz="2800" dirty="0" err="1" smtClean="0"/>
              <a:t>CairoVisualRegion</a:t>
            </a:r>
            <a:r>
              <a:rPr lang="en-US" sz="2800" dirty="0" smtClean="0"/>
              <a:t> doesn't either, but it's not a really a View and has no model</a:t>
            </a:r>
          </a:p>
          <a:p>
            <a:pPr lvl="0"/>
            <a:r>
              <a:rPr lang="en-US" sz="2800" dirty="0" err="1" smtClean="0"/>
              <a:t>CairoActionButtonView</a:t>
            </a:r>
            <a:r>
              <a:rPr lang="en-US" sz="2800" dirty="0" smtClean="0"/>
              <a:t> and </a:t>
            </a:r>
            <a:r>
              <a:rPr lang="en-US" sz="2800" dirty="0" err="1" smtClean="0"/>
              <a:t>CairoDendrogramView</a:t>
            </a:r>
            <a:r>
              <a:rPr lang="en-US" sz="2800" dirty="0" smtClean="0"/>
              <a:t> have controllers, but they don't exploit any specific behavior of cairo</a:t>
            </a:r>
          </a:p>
          <a:p>
            <a:pPr lvl="0"/>
            <a:r>
              <a:rPr lang="en-US" sz="2800" dirty="0" smtClean="0"/>
              <a:t>Most work on controllers has revolved around extending / </a:t>
            </a:r>
            <a:r>
              <a:rPr lang="en-US" sz="2800" dirty="0" err="1" smtClean="0"/>
              <a:t>subclassing</a:t>
            </a:r>
            <a:r>
              <a:rPr lang="en-US" sz="2800" dirty="0" smtClean="0"/>
              <a:t> existing </a:t>
            </a:r>
            <a:r>
              <a:rPr lang="en-US" sz="2800" dirty="0" err="1" smtClean="0"/>
              <a:t>UIPainter</a:t>
            </a:r>
            <a:r>
              <a:rPr lang="en-US" sz="2800" dirty="0" smtClean="0"/>
              <a:t> controllers</a:t>
            </a:r>
          </a:p>
          <a:p>
            <a:pPr lvl="1"/>
            <a:r>
              <a:rPr lang="en-US" sz="2800" dirty="0" smtClean="0"/>
              <a:t>I also include new trackers as part of the controller work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m-Research-PPT07">
  <a:themeElements>
    <a:clrScheme name="Lam Research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template-with-guidelines_2009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1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1EBF5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template-with-guidelines_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with-guidelines_2009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with-guidelines_2009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Lam-Research-PPT07</Template>
  <TotalTime>2811</TotalTime>
  <Words>1356</Words>
  <Application>Microsoft Office PowerPoint</Application>
  <PresentationFormat>On-screen Show (4:3)</PresentationFormat>
  <Paragraphs>184</Paragraphs>
  <Slides>20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Lam-Research-PPT07</vt:lpstr>
      <vt:lpstr>Cairo Graphics Kit (a.k.a CGK) ESUG 2011</vt:lpstr>
      <vt:lpstr>Background</vt:lpstr>
      <vt:lpstr>Slide 3</vt:lpstr>
      <vt:lpstr>What is cairo?</vt:lpstr>
      <vt:lpstr>What is the CGK?</vt:lpstr>
      <vt:lpstr>CGK Origins…</vt:lpstr>
      <vt:lpstr>CGK Origins…</vt:lpstr>
      <vt:lpstr>Staying with the UI Painter</vt:lpstr>
      <vt:lpstr>Staying with MVC</vt:lpstr>
      <vt:lpstr>Staying with Wrappers ( a.k.a Decorators)</vt:lpstr>
      <vt:lpstr>Cairo Based Views (CairoSimpleView)</vt:lpstr>
      <vt:lpstr>The Affine Transform and its role in the CGK</vt:lpstr>
      <vt:lpstr>Conclusion</vt:lpstr>
      <vt:lpstr>The Good and the Bad about cairo and the CGK</vt:lpstr>
      <vt:lpstr>What’s next for the CGK?</vt:lpstr>
      <vt:lpstr>What would I like to see from Cincom</vt:lpstr>
      <vt:lpstr>Slide 17</vt:lpstr>
      <vt:lpstr>Supplemental Slides </vt:lpstr>
      <vt:lpstr>Animation The Old Way</vt:lpstr>
      <vt:lpstr>Dealing with PNG Files…VisualWorks versus cairo</vt:lpstr>
    </vt:vector>
  </TitlesOfParts>
  <Company>Lam Research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Cairo Graphics Kit</dc:title>
  <dc:creator>Windows User</dc:creator>
  <cp:lastModifiedBy>Windows User</cp:lastModifiedBy>
  <cp:revision>220</cp:revision>
  <dcterms:created xsi:type="dcterms:W3CDTF">2011-08-17T16:34:25Z</dcterms:created>
  <dcterms:modified xsi:type="dcterms:W3CDTF">2011-08-24T13:50:13Z</dcterms:modified>
</cp:coreProperties>
</file>