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09" r:id="rId5"/>
    <p:sldId id="304" r:id="rId6"/>
    <p:sldId id="306" r:id="rId7"/>
    <p:sldId id="308" r:id="rId8"/>
    <p:sldId id="310" r:id="rId9"/>
    <p:sldId id="311" r:id="rId10"/>
    <p:sldId id="315" r:id="rId11"/>
    <p:sldId id="316" r:id="rId12"/>
    <p:sldId id="312" r:id="rId13"/>
    <p:sldId id="325" r:id="rId14"/>
    <p:sldId id="328" r:id="rId15"/>
    <p:sldId id="330" r:id="rId16"/>
    <p:sldId id="313" r:id="rId17"/>
    <p:sldId id="326" r:id="rId18"/>
    <p:sldId id="327" r:id="rId19"/>
    <p:sldId id="329" r:id="rId20"/>
    <p:sldId id="331" r:id="rId21"/>
    <p:sldId id="317" r:id="rId22"/>
    <p:sldId id="320" r:id="rId23"/>
    <p:sldId id="319" r:id="rId24"/>
    <p:sldId id="321" r:id="rId25"/>
    <p:sldId id="322" r:id="rId26"/>
    <p:sldId id="323" r:id="rId27"/>
    <p:sldId id="324" r:id="rId28"/>
    <p:sldId id="318" r:id="rId29"/>
    <p:sldId id="314" r:id="rId3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4643" autoAdjust="0"/>
  </p:normalViewPr>
  <p:slideViewPr>
    <p:cSldViewPr>
      <p:cViewPr varScale="1">
        <p:scale>
          <a:sx n="160" d="100"/>
          <a:sy n="160" d="100"/>
        </p:scale>
        <p:origin x="328" y="168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1131590"/>
            <a:ext cx="4536504" cy="1743433"/>
          </a:xfrm>
        </p:spPr>
        <p:txBody>
          <a:bodyPr/>
          <a:lstStyle/>
          <a:p>
            <a:r>
              <a:rPr lang="en-US" b="1" i="1" dirty="0"/>
              <a:t>Pharo</a:t>
            </a:r>
            <a:r>
              <a:rPr lang="en-US" dirty="0"/>
              <a:t> </a:t>
            </a:r>
          </a:p>
          <a:p>
            <a:r>
              <a:rPr lang="en-US" dirty="0"/>
              <a:t>in the Corner Cases </a:t>
            </a:r>
          </a:p>
          <a:p>
            <a:r>
              <a:rPr lang="en-US" dirty="0"/>
              <a:t>of the Enterprise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piotr@palacz.net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4946912" y="3370670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Self-Service Data Validation Portals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Fast Data Validation and Reporting for Data Migration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A2A51F6-7662-4E4E-97FA-56567E916417}"/>
              </a:ext>
            </a:extLst>
          </p:cNvPr>
          <p:cNvSpPr txBox="1"/>
          <p:nvPr/>
        </p:nvSpPr>
        <p:spPr>
          <a:xfrm>
            <a:off x="181847" y="1206938"/>
            <a:ext cx="33232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of a +$500M project replacing +1000 disparate financial systems in a single State</a:t>
            </a:r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requires multi-stage data validation and migration as part of on-boarding.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existing processing procedures could not scale.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BBAD63-81A0-3D4D-8151-F739D1D53A4A}"/>
              </a:ext>
            </a:extLst>
          </p:cNvPr>
          <p:cNvSpPr txBox="1"/>
          <p:nvPr/>
        </p:nvSpPr>
        <p:spPr>
          <a:xfrm>
            <a:off x="1699549" y="927774"/>
            <a:ext cx="188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Background and Goals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627C84-4374-EC40-916E-514300447524}"/>
              </a:ext>
            </a:extLst>
          </p:cNvPr>
          <p:cNvSpPr txBox="1"/>
          <p:nvPr/>
        </p:nvSpPr>
        <p:spPr>
          <a:xfrm>
            <a:off x="5778684" y="927774"/>
            <a:ext cx="1144905" cy="27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Tooling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20DBD0-45C7-7046-A284-5C8D905B65E7}"/>
              </a:ext>
            </a:extLst>
          </p:cNvPr>
          <p:cNvSpPr txBox="1"/>
          <p:nvPr/>
        </p:nvSpPr>
        <p:spPr>
          <a:xfrm>
            <a:off x="5849683" y="1206938"/>
            <a:ext cx="30703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5/6 (2016-18)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Seaside + Bootstrap + 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NeoCSV + DataFrame + extensions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Used pieces of Deltawerken’s Story Board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138B72-908A-C44B-BE5B-7C6F6A41FA14}"/>
              </a:ext>
            </a:extLst>
          </p:cNvPr>
          <p:cNvSpPr txBox="1"/>
          <p:nvPr/>
        </p:nvSpPr>
        <p:spPr>
          <a:xfrm>
            <a:off x="1300603" y="2726799"/>
            <a:ext cx="21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Challenges and Insights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348EB3-489C-0D40-8223-AA75A3406526}"/>
              </a:ext>
            </a:extLst>
          </p:cNvPr>
          <p:cNvSpPr txBox="1"/>
          <p:nvPr/>
        </p:nvSpPr>
        <p:spPr>
          <a:xfrm>
            <a:off x="181847" y="3049672"/>
            <a:ext cx="324621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 the initial stages of validation/migration at the target with self-service using internal portals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Allow data set submittal for integration only after quality thresholds have been met in self-service portals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 layout specs are in flux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Error/warning rules are in flux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EFA040-9685-C042-BFF2-1C9976B39DEE}"/>
              </a:ext>
            </a:extLst>
          </p:cNvPr>
          <p:cNvSpPr txBox="1"/>
          <p:nvPr/>
        </p:nvSpPr>
        <p:spPr>
          <a:xfrm>
            <a:off x="5885299" y="2726799"/>
            <a:ext cx="114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Outcomes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7CFF54-9783-6E40-8DE3-A38FEFD8915F}"/>
              </a:ext>
            </a:extLst>
          </p:cNvPr>
          <p:cNvSpPr txBox="1"/>
          <p:nvPr/>
        </p:nvSpPr>
        <p:spPr>
          <a:xfrm>
            <a:off x="5402341" y="3049672"/>
            <a:ext cx="35177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Initially, a single Portal for financial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 time, two additional separate portals for other data set types: file interfaces and security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+500 registered users on a single Portal instance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Fast processing between page switches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Downloadable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Support for Validation Lifecycle</a:t>
            </a:r>
          </a:p>
        </p:txBody>
      </p:sp>
    </p:spTree>
    <p:extLst>
      <p:ext uri="{BB962C8B-B14F-4D97-AF65-F5344CB8AC3E}">
        <p14:creationId xmlns:p14="http://schemas.microsoft.com/office/powerpoint/2010/main" val="50473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Self-Service Data Validation Portals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Fast Data Validation and Reporting for Data Migration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38C4FA9-59D9-A841-BED7-F1A6B34E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0" y="1393956"/>
            <a:ext cx="6715587" cy="31062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B3CEB4D-78AA-AF49-B800-56DD9C3DCF4F}"/>
              </a:ext>
            </a:extLst>
          </p:cNvPr>
          <p:cNvSpPr txBox="1"/>
          <p:nvPr/>
        </p:nvSpPr>
        <p:spPr>
          <a:xfrm>
            <a:off x="1021756" y="917885"/>
            <a:ext cx="304618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Trivial Sample: a Web Page Fragment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9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Self-Service Data Validation Portals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Spec-Driven Validation: Field-Level Simple Samples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CBF4E-A1E2-5746-BF7E-762DBED122C7}"/>
              </a:ext>
            </a:extLst>
          </p:cNvPr>
          <p:cNvSpPr/>
          <p:nvPr/>
        </p:nvSpPr>
        <p:spPr>
          <a:xfrm>
            <a:off x="184222" y="1526997"/>
            <a:ext cx="60439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Field</a:t>
            </a:r>
            <a:r>
              <a:rPr lang="en-US" sz="1400" dirty="0"/>
              <a:t> 'VIN' 'Asset VIN’</a:t>
            </a:r>
          </a:p>
          <a:p>
            <a:r>
              <a:rPr lang="en-US" sz="1400" b="1" dirty="0"/>
              <a:t>   Conditionally Required IF</a:t>
            </a:r>
            <a:r>
              <a:rPr lang="en-US" sz="1400" dirty="0"/>
              <a:t>:  'ASSET_TYPE</a:t>
            </a:r>
            <a:r>
              <a:rPr lang="en-US" sz="1400" b="1" dirty="0"/>
              <a:t>’  value is equal to: </a:t>
            </a:r>
            <a:r>
              <a:rPr lang="en-US" sz="1400" dirty="0"/>
              <a:t>'060'</a:t>
            </a:r>
          </a:p>
          <a:p>
            <a:r>
              <a:rPr lang="en-US" sz="1400" dirty="0"/>
              <a:t>   </a:t>
            </a:r>
            <a:r>
              <a:rPr lang="en-US" sz="1400" b="1" dirty="0"/>
              <a:t>Type</a:t>
            </a:r>
            <a:r>
              <a:rPr lang="en-US" sz="1400" dirty="0"/>
              <a:t>: AlphaNum</a:t>
            </a:r>
          </a:p>
          <a:p>
            <a:r>
              <a:rPr lang="en-US" sz="1400" dirty="0"/>
              <a:t>   </a:t>
            </a:r>
            <a:r>
              <a:rPr lang="en-US" sz="1400" b="1" dirty="0"/>
              <a:t>Size</a:t>
            </a:r>
            <a:r>
              <a:rPr lang="en-US" sz="1400" dirty="0"/>
              <a:t>  max: 18 chars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98470-E547-814B-8E1A-2EDE5D2441A1}"/>
              </a:ext>
            </a:extLst>
          </p:cNvPr>
          <p:cNvSpPr/>
          <p:nvPr/>
        </p:nvSpPr>
        <p:spPr>
          <a:xfrm>
            <a:off x="184222" y="2859782"/>
            <a:ext cx="7124081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Field</a:t>
            </a:r>
            <a:r>
              <a:rPr lang="en-US" sz="1400" dirty="0"/>
              <a:t> 'ZZ_PROJECT' 'Legacy Chartfield - Project'</a:t>
            </a:r>
          </a:p>
          <a:p>
            <a:r>
              <a:rPr lang="en-US" sz="1400" dirty="0"/>
              <a:t>  </a:t>
            </a:r>
            <a:r>
              <a:rPr lang="en-US" sz="1400" b="1" dirty="0"/>
              <a:t>Optional</a:t>
            </a:r>
          </a:p>
          <a:p>
            <a:r>
              <a:rPr lang="en-US" sz="1400" dirty="0"/>
              <a:t>  Explicit error conditions: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</a:t>
            </a:r>
            <a:r>
              <a:rPr lang="en-US" sz="1400" dirty="0"/>
              <a:t> (('ZZ_PROJECT'  </a:t>
            </a:r>
            <a:r>
              <a:rPr lang="en-US" sz="1400" b="1" dirty="0"/>
              <a:t>has no value</a:t>
            </a:r>
            <a:r>
              <a:rPr lang="en-US" sz="1400" dirty="0"/>
              <a:t>) </a:t>
            </a:r>
            <a:r>
              <a:rPr lang="en-US" sz="1400" b="1" dirty="0"/>
              <a:t>AND</a:t>
            </a:r>
            <a:r>
              <a:rPr lang="en-US" sz="1400" dirty="0"/>
              <a:t> ('ZZ_FUND'  </a:t>
            </a:r>
            <a:r>
              <a:rPr lang="en-US" sz="1400" b="1" dirty="0"/>
              <a:t>value is equal to</a:t>
            </a:r>
            <a:r>
              <a:rPr lang="en-US" sz="1400" dirty="0"/>
              <a:t>: '0890'))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THEN</a:t>
            </a:r>
            <a:r>
              <a:rPr lang="en-US" sz="1400" dirty="0"/>
              <a:t> </a:t>
            </a:r>
            <a:r>
              <a:rPr lang="en-US" sz="1400" b="1" dirty="0"/>
              <a:t>FAIL</a:t>
            </a:r>
            <a:r>
              <a:rPr lang="en-US" sz="1400" dirty="0"/>
              <a:t> with message: </a:t>
            </a:r>
            <a:r>
              <a:rPr lang="en-US" sz="1200" dirty="0"/>
              <a:t>'Project ID is required if ZZ_FUND = 0890.'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b="1" dirty="0"/>
              <a:t>Type</a:t>
            </a:r>
            <a:r>
              <a:rPr lang="en-US" sz="1400" dirty="0"/>
              <a:t>: AlphaNum</a:t>
            </a:r>
          </a:p>
          <a:p>
            <a:r>
              <a:rPr lang="en-US" sz="1400" dirty="0"/>
              <a:t>  </a:t>
            </a:r>
            <a:r>
              <a:rPr lang="en-US" sz="1400" b="1" dirty="0"/>
              <a:t>Size</a:t>
            </a:r>
            <a:r>
              <a:rPr lang="en-US" sz="1400" dirty="0"/>
              <a:t>  min: 0 chars max: 15 chars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7BC11-C45F-BA46-9829-45BAD9176D73}"/>
              </a:ext>
            </a:extLst>
          </p:cNvPr>
          <p:cNvSpPr txBox="1"/>
          <p:nvPr/>
        </p:nvSpPr>
        <p:spPr>
          <a:xfrm>
            <a:off x="184222" y="871319"/>
            <a:ext cx="561191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Layout Def may have +100 field definitions; they can be inter-dependent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Self-Service Data Validation Portals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Spec-Driven Validation: Row-Level Simple Samples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A9B1B03-96E5-3E4C-A925-24920A5E3692}"/>
              </a:ext>
            </a:extLst>
          </p:cNvPr>
          <p:cNvSpPr/>
          <p:nvPr/>
        </p:nvSpPr>
        <p:spPr>
          <a:xfrm>
            <a:off x="169994" y="1794981"/>
            <a:ext cx="84832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ROW Rule </a:t>
            </a:r>
            <a:r>
              <a:rPr lang="en-US" sz="1200" dirty="0"/>
              <a:t>'Rule 6009 Defined in ROLE_MAPPING'</a:t>
            </a:r>
            <a:r>
              <a:rPr lang="en-US" sz="1400" dirty="0"/>
              <a:t>: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</a:t>
            </a:r>
            <a:r>
              <a:rPr lang="en-US" sz="1400" dirty="0"/>
              <a:t> (</a:t>
            </a:r>
            <a:r>
              <a:rPr lang="en-US" sz="1200" dirty="0"/>
              <a:t>ROW </a:t>
            </a:r>
            <a:r>
              <a:rPr lang="en-US" sz="1200" b="1" dirty="0"/>
              <a:t>has ALL values in FIELDS</a:t>
            </a:r>
            <a:r>
              <a:rPr lang="en-US" sz="1200" dirty="0"/>
              <a:t>: </a:t>
            </a:r>
            <a:r>
              <a:rPr lang="en-US" sz="1100" dirty="0"/>
              <a:t>'RM.ZZ_AR_ITEM_RQST', 'RM.ZZ_AR_ITEM_PROC'</a:t>
            </a:r>
            <a:r>
              <a:rPr lang="en-US" sz="1200" dirty="0"/>
              <a:t>)</a:t>
            </a:r>
            <a:endParaRPr lang="en-US" sz="1400" dirty="0"/>
          </a:p>
          <a:p>
            <a:r>
              <a:rPr lang="en-US" sz="1400" dirty="0"/>
              <a:t>    </a:t>
            </a:r>
            <a:r>
              <a:rPr lang="en-US" sz="1400" b="1" dirty="0"/>
              <a:t>THEN</a:t>
            </a:r>
            <a:r>
              <a:rPr lang="en-US" sz="1400" dirty="0"/>
              <a:t> </a:t>
            </a:r>
            <a:r>
              <a:rPr lang="en-US" sz="1200" dirty="0"/>
              <a:t>( </a:t>
            </a:r>
            <a:r>
              <a:rPr lang="en-US" sz="1200" b="1" dirty="0"/>
              <a:t>WARN </a:t>
            </a:r>
            <a:r>
              <a:rPr lang="en-US" sz="1200" dirty="0"/>
              <a:t>with MESSAGE: 'Assignment of roles (AR Item Requestor and AR Item Processor) are in conflict </a:t>
            </a:r>
          </a:p>
          <a:p>
            <a:r>
              <a:rPr lang="en-US" sz="1200" dirty="0"/>
              <a:t>          with State Separation of Duties (SOD) policy.')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2DFD2C-41E5-2045-BD74-4939E37AE9F1}"/>
              </a:ext>
            </a:extLst>
          </p:cNvPr>
          <p:cNvSpPr/>
          <p:nvPr/>
        </p:nvSpPr>
        <p:spPr>
          <a:xfrm>
            <a:off x="184221" y="3219822"/>
            <a:ext cx="8483283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ROW Rule </a:t>
            </a:r>
            <a:r>
              <a:rPr lang="en-US" sz="1200" dirty="0"/>
              <a:t>'50XY Defined in REQUISITION_APPROVER':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</a:t>
            </a:r>
            <a:r>
              <a:rPr lang="en-US" sz="1400" dirty="0"/>
              <a:t> ((ROW </a:t>
            </a:r>
            <a:r>
              <a:rPr lang="en-US" sz="1400" b="1" dirty="0"/>
              <a:t>has a value in FIELD</a:t>
            </a:r>
            <a:r>
              <a:rPr lang="en-US" sz="1400" dirty="0"/>
              <a:t>: 'RA.ZZ_REQ_AD_HOC_APPR')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AND</a:t>
            </a:r>
            <a:r>
              <a:rPr lang="en-US" sz="1400" dirty="0"/>
              <a:t> (ROW </a:t>
            </a:r>
            <a:r>
              <a:rPr lang="en-US" sz="1400" b="1" dirty="0"/>
              <a:t>has at LEAST ONE value in FIELDS</a:t>
            </a:r>
            <a:r>
              <a:rPr lang="en-US" sz="1100" dirty="0"/>
              <a:t>: 'RA.ZZ_REQ_APPROVER_1', 'RA.ZZ_REQ_APPROVER_2'</a:t>
            </a:r>
            <a:r>
              <a:rPr lang="en-US" sz="1400" dirty="0"/>
              <a:t>))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THEN</a:t>
            </a:r>
            <a:r>
              <a:rPr lang="en-US" sz="1400" dirty="0"/>
              <a:t> </a:t>
            </a:r>
            <a:r>
              <a:rPr lang="en-US" sz="1200" dirty="0"/>
              <a:t>( </a:t>
            </a:r>
            <a:r>
              <a:rPr lang="en-US" sz="1200" b="1" dirty="0"/>
              <a:t>FAIL</a:t>
            </a:r>
            <a:r>
              <a:rPr lang="en-US" sz="1200" dirty="0"/>
              <a:t> with MESSAGE: 'If Requisitions Ad Hoc Approver is identified, </a:t>
            </a:r>
          </a:p>
          <a:p>
            <a:r>
              <a:rPr lang="en-US" sz="1200" dirty="0"/>
              <a:t>        then other Requisitions approver levels must not be identified')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FC1439-FCE1-524D-9B93-15FA7D7FC1DA}"/>
              </a:ext>
            </a:extLst>
          </p:cNvPr>
          <p:cNvSpPr txBox="1"/>
          <p:nvPr/>
        </p:nvSpPr>
        <p:spPr>
          <a:xfrm>
            <a:off x="169994" y="1016471"/>
            <a:ext cx="735433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Layout Def may have ~60 row-level rules, some inhumanly long (400+ lines) and inter-dependent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7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4946912" y="3370670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Z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Chatbot-Enablement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Making sense of APIs and Long-Term Maintainability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A2A51F6-7662-4E4E-97FA-56567E916417}"/>
              </a:ext>
            </a:extLst>
          </p:cNvPr>
          <p:cNvSpPr txBox="1"/>
          <p:nvPr/>
        </p:nvSpPr>
        <p:spPr>
          <a:xfrm>
            <a:off x="183637" y="1206938"/>
            <a:ext cx="329818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Provide Chatbot services to +2k end-users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Determine simple ways of interacting with IBM Watson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Integrate Chatbot with existing PeopleSoft LOB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Identify what is needed for maintaining the Corpus by the SMEs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BBAD63-81A0-3D4D-8151-F739D1D53A4A}"/>
              </a:ext>
            </a:extLst>
          </p:cNvPr>
          <p:cNvSpPr txBox="1"/>
          <p:nvPr/>
        </p:nvSpPr>
        <p:spPr>
          <a:xfrm>
            <a:off x="1591923" y="959794"/>
            <a:ext cx="188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Background and Goals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627C84-4374-EC40-916E-514300447524}"/>
              </a:ext>
            </a:extLst>
          </p:cNvPr>
          <p:cNvSpPr txBox="1"/>
          <p:nvPr/>
        </p:nvSpPr>
        <p:spPr>
          <a:xfrm>
            <a:off x="5778684" y="959794"/>
            <a:ext cx="1144905" cy="27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Tooling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20DBD0-45C7-7046-A284-5C8D905B65E7}"/>
              </a:ext>
            </a:extLst>
          </p:cNvPr>
          <p:cNvSpPr txBox="1"/>
          <p:nvPr/>
        </p:nvSpPr>
        <p:spPr>
          <a:xfrm>
            <a:off x="5889078" y="1206938"/>
            <a:ext cx="12757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Seaside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Bootstrap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Telescope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138B72-908A-C44B-BE5B-7C6F6A41FA14}"/>
              </a:ext>
            </a:extLst>
          </p:cNvPr>
          <p:cNvSpPr txBox="1"/>
          <p:nvPr/>
        </p:nvSpPr>
        <p:spPr>
          <a:xfrm>
            <a:off x="1331640" y="2571750"/>
            <a:ext cx="21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Challenges and Insights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348EB3-489C-0D40-8223-AA75A3406526}"/>
              </a:ext>
            </a:extLst>
          </p:cNvPr>
          <p:cNvSpPr txBox="1"/>
          <p:nvPr/>
        </p:nvSpPr>
        <p:spPr>
          <a:xfrm>
            <a:off x="183636" y="2865148"/>
            <a:ext cx="329818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REST interactions with complex node.js or JDK SDKs provided by IBM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Most first/naïve tests fail (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terminology …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Inherited PoC with JS/Angular2 code neither easily testable, documented, nor maintainable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Excel-based initial Corpus has logical/structural problems and is not maintainable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REST API exploratory tooling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Corpus exploratory tooling needed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EFA040-9685-C042-BFF2-1C9976B39DEE}"/>
              </a:ext>
            </a:extLst>
          </p:cNvPr>
          <p:cNvSpPr txBox="1"/>
          <p:nvPr/>
        </p:nvSpPr>
        <p:spPr>
          <a:xfrm>
            <a:off x="5778684" y="2571750"/>
            <a:ext cx="1068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Outcomes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7CFF54-9783-6E40-8DE3-A38FEFD8915F}"/>
              </a:ext>
            </a:extLst>
          </p:cNvPr>
          <p:cNvSpPr txBox="1"/>
          <p:nvPr/>
        </p:nvSpPr>
        <p:spPr>
          <a:xfrm>
            <a:off x="5413989" y="2865148"/>
            <a:ext cx="358539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REST API testbed to figure out Watson authentication and authorization conventions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Visualizing for the SMEs existing and target Corpus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Exploring integration mechanisms with PeopleSoft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WIP; future: Web-based multi-user Corpus editor with version control?</a:t>
            </a:r>
          </a:p>
        </p:txBody>
      </p:sp>
    </p:spTree>
    <p:extLst>
      <p:ext uri="{BB962C8B-B14F-4D97-AF65-F5344CB8AC3E}">
        <p14:creationId xmlns:p14="http://schemas.microsoft.com/office/powerpoint/2010/main" val="215253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9FA52-D799-134B-8985-ABDBA257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" y="722120"/>
            <a:ext cx="7884368" cy="439180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Z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Chatbot-Enablement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Towards a Reasonable Structure/Maintainable Corpus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5BB3204-C568-F54C-AB65-C1FE7E8E1399}"/>
              </a:ext>
            </a:extLst>
          </p:cNvPr>
          <p:cNvSpPr txBox="1"/>
          <p:nvPr/>
        </p:nvSpPr>
        <p:spPr>
          <a:xfrm>
            <a:off x="5137002" y="416778"/>
            <a:ext cx="292923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6 + Telescope + Corpus Model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D4DC4A-01C9-AA4A-BB69-FE0346C4C046}"/>
              </a:ext>
            </a:extLst>
          </p:cNvPr>
          <p:cNvGrpSpPr/>
          <p:nvPr/>
        </p:nvGrpSpPr>
        <p:grpSpPr>
          <a:xfrm>
            <a:off x="4644008" y="838288"/>
            <a:ext cx="4105275" cy="3912826"/>
            <a:chOff x="4561750" y="747156"/>
            <a:chExt cx="4105275" cy="3912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616C3BD-B72B-1742-AF31-3F43084F4B9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50" y="945740"/>
              <a:ext cx="4105275" cy="287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EFD8E29-E84B-1E4C-B0E1-46BFA2684E3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50" y="3793207"/>
              <a:ext cx="4105275" cy="86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9842AE-ACFA-204A-AB71-6C78D6BC4A6D}"/>
                </a:ext>
              </a:extLst>
            </p:cNvPr>
            <p:cNvSpPr txBox="1"/>
            <p:nvPr/>
          </p:nvSpPr>
          <p:spPr>
            <a:xfrm>
              <a:off x="4561750" y="747156"/>
              <a:ext cx="4105275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Proposed Corpus Structure – Interactive Exploration</a:t>
              </a:r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88C05-EBFB-6249-8E26-09C4DC416B10}"/>
              </a:ext>
            </a:extLst>
          </p:cNvPr>
          <p:cNvGrpSpPr/>
          <p:nvPr/>
        </p:nvGrpSpPr>
        <p:grpSpPr>
          <a:xfrm>
            <a:off x="300876" y="1338020"/>
            <a:ext cx="3362325" cy="3049578"/>
            <a:chOff x="300876" y="1338020"/>
            <a:chExt cx="3362325" cy="304957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D83AEF5-F562-E944-B495-39F8AD3B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1681055"/>
              <a:ext cx="3286125" cy="39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8FC7EF9-9701-0548-BBA4-27C9B5922BE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2121507"/>
              <a:ext cx="2286000" cy="6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E0992A4-126F-4749-834A-E880D0F7240A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2771509"/>
              <a:ext cx="2505075" cy="7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B6C775-3B3D-2348-8F9E-3DF5AF17D696}"/>
                </a:ext>
              </a:extLst>
            </p:cNvPr>
            <p:cNvSpPr txBox="1"/>
            <p:nvPr/>
          </p:nvSpPr>
          <p:spPr>
            <a:xfrm>
              <a:off x="300876" y="1338020"/>
              <a:ext cx="297498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Initial Excel Corpus and its Issues</a:t>
              </a:r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55E179-4C15-304C-A3CF-35FB20F1D9E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3549398"/>
              <a:ext cx="3362325" cy="838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723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Z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Chatbot-Enablement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Dealing with the Unnecessary Complexity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EEAF8B-5979-864A-B19B-5B3AD61F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47178"/>
            <a:ext cx="7460670" cy="43963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D2FEF6-CCAA-7E49-BE8F-E8182F8AFE8E}"/>
              </a:ext>
            </a:extLst>
          </p:cNvPr>
          <p:cNvSpPr txBox="1"/>
          <p:nvPr/>
        </p:nvSpPr>
        <p:spPr>
          <a:xfrm>
            <a:off x="300876" y="2067694"/>
            <a:ext cx="20882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IntelliJ + Watson JDK API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6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Z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Chatbot-Enablement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Making Sense of the Provider API &amp; its Pitfalls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DD2FCC-C8AC-D144-A6BB-6F77E017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51" y="765230"/>
            <a:ext cx="5873156" cy="4129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5BB3204-C568-F54C-AB65-C1FE7E8E1399}"/>
              </a:ext>
            </a:extLst>
          </p:cNvPr>
          <p:cNvSpPr txBox="1"/>
          <p:nvPr/>
        </p:nvSpPr>
        <p:spPr>
          <a:xfrm>
            <a:off x="0" y="1563638"/>
            <a:ext cx="353945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6 + Zinc + Teapot + Cannibalized Twilio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8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79BA3-2149-5B4F-8C16-D75DBA00EFDE}"/>
              </a:ext>
            </a:extLst>
          </p:cNvPr>
          <p:cNvGrpSpPr/>
          <p:nvPr/>
        </p:nvGrpSpPr>
        <p:grpSpPr>
          <a:xfrm>
            <a:off x="768546" y="120771"/>
            <a:ext cx="5826893" cy="720000"/>
            <a:chOff x="3131840" y="1491630"/>
            <a:chExt cx="5256584" cy="5760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F3AF58-D2A3-7140-88AB-CB007349B182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F937A91-E5C6-3346-8DA6-8405A70FCC80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9BCC7A-E541-6A41-8723-2AF08E92C502}"/>
              </a:ext>
            </a:extLst>
          </p:cNvPr>
          <p:cNvSpPr txBox="1"/>
          <p:nvPr/>
        </p:nvSpPr>
        <p:spPr>
          <a:xfrm>
            <a:off x="776992" y="109080"/>
            <a:ext cx="59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8781F1-7A2C-D547-8CB5-170CD61EBB1A}"/>
              </a:ext>
            </a:extLst>
          </p:cNvPr>
          <p:cNvGrpSpPr/>
          <p:nvPr/>
        </p:nvGrpSpPr>
        <p:grpSpPr>
          <a:xfrm>
            <a:off x="1582287" y="201413"/>
            <a:ext cx="4869136" cy="546224"/>
            <a:chOff x="3851840" y="1356248"/>
            <a:chExt cx="4392568" cy="5462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1315F9-7E0D-C64B-91B5-F672B04038BC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Sample Corner Cases – Wrapping Up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F373CB-13E1-874F-897F-2055B46508F6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E0BA7AB-D766-8644-9A54-1620359D5DC3}"/>
              </a:ext>
            </a:extLst>
          </p:cNvPr>
          <p:cNvSpPr txBox="1"/>
          <p:nvPr/>
        </p:nvSpPr>
        <p:spPr>
          <a:xfrm>
            <a:off x="2582060" y="1491630"/>
            <a:ext cx="28695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Any visible similarities?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Any patterns perhaps?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Any Questions?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198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Perspective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Biases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308" y="1449013"/>
            <a:ext cx="755010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Areas where Pharo can be used successfully in the enterprise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Ways of introducing Pharo to non-mainstream-technology-averse orgs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Attractive facets of Pharo for the independents and small IT companies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Areas for improvement in Pharo to increase its attractiveness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Observations and Reflections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98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82BF11-B6AC-AB47-BC84-22DA01205DA7}"/>
              </a:ext>
            </a:extLst>
          </p:cNvPr>
          <p:cNvGrpSpPr/>
          <p:nvPr/>
        </p:nvGrpSpPr>
        <p:grpSpPr>
          <a:xfrm>
            <a:off x="2123728" y="843558"/>
            <a:ext cx="5826893" cy="731691"/>
            <a:chOff x="936999" y="984268"/>
            <a:chExt cx="5826893" cy="7316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440AF1-63C4-9146-B22A-F9BDB66973AF}"/>
                </a:ext>
              </a:extLst>
            </p:cNvPr>
            <p:cNvGrpSpPr/>
            <p:nvPr/>
          </p:nvGrpSpPr>
          <p:grpSpPr>
            <a:xfrm>
              <a:off x="936999" y="995959"/>
              <a:ext cx="5826893" cy="720000"/>
              <a:chOff x="3131840" y="1491630"/>
              <a:chExt cx="5256584" cy="57606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8765F9-F3B7-B646-918C-3AC24F30591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DE45F3A1-D9A1-854C-9D3E-FDF8BC792F97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B95FF5-8B4F-1140-AB03-DA5FB3F3DF43}"/>
                </a:ext>
              </a:extLst>
            </p:cNvPr>
            <p:cNvSpPr txBox="1"/>
            <p:nvPr/>
          </p:nvSpPr>
          <p:spPr>
            <a:xfrm>
              <a:off x="945445" y="984268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1AC671E-AD31-5245-B52A-AB27CB4C8F9F}"/>
                </a:ext>
              </a:extLst>
            </p:cNvPr>
            <p:cNvGrpSpPr/>
            <p:nvPr/>
          </p:nvGrpSpPr>
          <p:grpSpPr>
            <a:xfrm>
              <a:off x="1750740" y="1076601"/>
              <a:ext cx="4869136" cy="546224"/>
              <a:chOff x="3851840" y="1356248"/>
              <a:chExt cx="4392568" cy="54622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FAC4BE-2198-C548-B4DB-21635341BF24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Background, Motivation, and Driving Questions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31B88F-CB05-584C-A5C7-06E73CD80990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5241EA-B595-364F-9756-16D0243ED002}"/>
              </a:ext>
            </a:extLst>
          </p:cNvPr>
          <p:cNvGrpSpPr/>
          <p:nvPr/>
        </p:nvGrpSpPr>
        <p:grpSpPr>
          <a:xfrm>
            <a:off x="2123728" y="1744151"/>
            <a:ext cx="5826893" cy="731691"/>
            <a:chOff x="1735115" y="1784830"/>
            <a:chExt cx="5826893" cy="7316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8125AD-F462-C547-A40A-4857D0B4ED30}"/>
                </a:ext>
              </a:extLst>
            </p:cNvPr>
            <p:cNvGrpSpPr/>
            <p:nvPr/>
          </p:nvGrpSpPr>
          <p:grpSpPr>
            <a:xfrm>
              <a:off x="1735115" y="1796521"/>
              <a:ext cx="5826893" cy="720000"/>
              <a:chOff x="3131840" y="1491630"/>
              <a:chExt cx="5256584" cy="57606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2F8F915-FAD3-814B-974D-BB20319A0771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C0C62EB7-FE50-A041-ACDC-47BA40C61D56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285552-596E-7B45-AD1A-8273AFD0AC94}"/>
                </a:ext>
              </a:extLst>
            </p:cNvPr>
            <p:cNvSpPr txBox="1"/>
            <p:nvPr/>
          </p:nvSpPr>
          <p:spPr>
            <a:xfrm>
              <a:off x="1737806" y="1784830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09082EB-13CD-8543-859A-349F865D77ED}"/>
                </a:ext>
              </a:extLst>
            </p:cNvPr>
            <p:cNvGrpSpPr/>
            <p:nvPr/>
          </p:nvGrpSpPr>
          <p:grpSpPr>
            <a:xfrm>
              <a:off x="2554611" y="1883369"/>
              <a:ext cx="4869136" cy="546224"/>
              <a:chOff x="3851840" y="1356248"/>
              <a:chExt cx="4392568" cy="54622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795086-F270-124B-B07C-F37E3D1123AB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Case Descriptions</a:t>
                </a:r>
                <a:endParaRPr lang="ko-KR" altLang="en-US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678403-3CA4-0246-89CE-91A9D5E9F938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(code named: X, Y, and Z)</a:t>
                </a:r>
                <a:endParaRPr lang="ko-KR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4136BB-483B-1F4A-AA3F-DE4B7135FE69}"/>
              </a:ext>
            </a:extLst>
          </p:cNvPr>
          <p:cNvGrpSpPr/>
          <p:nvPr/>
        </p:nvGrpSpPr>
        <p:grpSpPr>
          <a:xfrm>
            <a:off x="2123728" y="2644744"/>
            <a:ext cx="5829957" cy="731691"/>
            <a:chOff x="2224324" y="2720469"/>
            <a:chExt cx="5829957" cy="73169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F5A6D05-BBBF-9941-9D41-AAEF9B996119}"/>
                </a:ext>
              </a:extLst>
            </p:cNvPr>
            <p:cNvGrpSpPr/>
            <p:nvPr/>
          </p:nvGrpSpPr>
          <p:grpSpPr>
            <a:xfrm>
              <a:off x="2227388" y="2732160"/>
              <a:ext cx="5826893" cy="720000"/>
              <a:chOff x="3131840" y="1491630"/>
              <a:chExt cx="5256584" cy="57606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325F6C-931C-DD45-91A1-FB1AE5DAD2A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15D9F9CF-AF80-E54B-9676-935DCAD0593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2E7119-3C3A-CC42-9F83-D98956D3C3AE}"/>
                </a:ext>
              </a:extLst>
            </p:cNvPr>
            <p:cNvSpPr txBox="1"/>
            <p:nvPr/>
          </p:nvSpPr>
          <p:spPr>
            <a:xfrm>
              <a:off x="2224324" y="2720469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007DE63-266B-5047-840B-16FF9F0EBFBE}"/>
                </a:ext>
              </a:extLst>
            </p:cNvPr>
            <p:cNvGrpSpPr/>
            <p:nvPr/>
          </p:nvGrpSpPr>
          <p:grpSpPr>
            <a:xfrm>
              <a:off x="3052639" y="2825214"/>
              <a:ext cx="4869136" cy="546224"/>
              <a:chOff x="3851840" y="1356248"/>
              <a:chExt cx="4392568" cy="54622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79900B-F646-994C-AE06-7F0AD2ED10F2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Observations, Reflections, and Suggestions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CC5AFC-6127-6349-93F7-5BB008939145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0BC7C-7D06-5848-9970-FFFE9BDC1256}"/>
              </a:ext>
            </a:extLst>
          </p:cNvPr>
          <p:cNvGrpSpPr/>
          <p:nvPr/>
        </p:nvGrpSpPr>
        <p:grpSpPr>
          <a:xfrm>
            <a:off x="2123728" y="3545338"/>
            <a:ext cx="5835712" cy="731690"/>
            <a:chOff x="2708051" y="3615011"/>
            <a:chExt cx="5835712" cy="7316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A97348-9CFA-F049-8DE5-7507DE84D7F1}"/>
                </a:ext>
              </a:extLst>
            </p:cNvPr>
            <p:cNvGrpSpPr/>
            <p:nvPr/>
          </p:nvGrpSpPr>
          <p:grpSpPr>
            <a:xfrm>
              <a:off x="2716870" y="3626701"/>
              <a:ext cx="5826893" cy="720000"/>
              <a:chOff x="3131840" y="1491630"/>
              <a:chExt cx="5256584" cy="5760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A5A43B-1EE0-0848-8B7B-D4EEA3CD4AB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2774B84E-6567-8B4C-9B39-AC2D3165A8C6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3CB4EE-9286-0240-AE94-309CCF55871D}"/>
                </a:ext>
              </a:extLst>
            </p:cNvPr>
            <p:cNvSpPr txBox="1"/>
            <p:nvPr/>
          </p:nvSpPr>
          <p:spPr>
            <a:xfrm>
              <a:off x="2708051" y="3615011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11A846-4C84-6742-AD21-57DA4813A2A4}"/>
                </a:ext>
              </a:extLst>
            </p:cNvPr>
            <p:cNvGrpSpPr/>
            <p:nvPr/>
          </p:nvGrpSpPr>
          <p:grpSpPr>
            <a:xfrm>
              <a:off x="3547876" y="3725962"/>
              <a:ext cx="4869136" cy="546224"/>
              <a:chOff x="3851840" y="1356248"/>
              <a:chExt cx="4392568" cy="54622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9F593A-13B2-1146-82F7-251FAAFCBB7A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Wrapping up and Q&amp;A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FFC0E68-4710-DF4E-92A6-BF39789FDEF4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93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1012643"/>
            <a:ext cx="712879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Generally, any area with the following features is a promising shot:</a:t>
            </a:r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Where a solution must be provided at a fraction of time and cost </a:t>
            </a:r>
          </a:p>
          <a:p>
            <a:pPr lvl="0"/>
            <a:r>
              <a:rPr lang="en-US" sz="1600" dirty="0"/>
              <a:t>     and resources, compared to what the mainstream approaches require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Where out-of-the-box approach might be the only way to go </a:t>
            </a:r>
          </a:p>
          <a:p>
            <a:pPr lvl="0"/>
            <a:r>
              <a:rPr lang="en-US" sz="1600" dirty="0"/>
              <a:t>     in order to satisfy the above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is not central to the Enterprise (not a LOB system) but still </a:t>
            </a:r>
          </a:p>
          <a:p>
            <a:pPr lvl="0"/>
            <a:r>
              <a:rPr lang="en-US" sz="1600" dirty="0"/>
              <a:t>     has a demonstrable business value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Fertile Enterprise Areas for Pharo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110165-011F-7D49-A5DF-0BEEF4C31035}"/>
              </a:ext>
            </a:extLst>
          </p:cNvPr>
          <p:cNvSpPr txBox="1"/>
          <p:nvPr/>
        </p:nvSpPr>
        <p:spPr>
          <a:xfrm>
            <a:off x="4103056" y="3660322"/>
            <a:ext cx="467079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i="1" dirty="0"/>
              <a:t>It helps (at least for starters) if</a:t>
            </a:r>
            <a:r>
              <a:rPr lang="en-US" sz="16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an urgency about having the solution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It has a known (non-eternal) lifespan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It does not require massive scalability</a:t>
            </a:r>
          </a:p>
        </p:txBody>
      </p:sp>
    </p:spTree>
    <p:extLst>
      <p:ext uri="{BB962C8B-B14F-4D97-AF65-F5344CB8AC3E}">
        <p14:creationId xmlns:p14="http://schemas.microsoft.com/office/powerpoint/2010/main" val="261160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1232369"/>
            <a:ext cx="7628496" cy="326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b="1" i="1" dirty="0"/>
              <a:t>non-mainstream-technology-averse</a:t>
            </a:r>
            <a:r>
              <a:rPr lang="en-US" sz="1600" dirty="0"/>
              <a:t> organizations:</a:t>
            </a:r>
          </a:p>
          <a:p>
            <a:r>
              <a:rPr lang="en-US" sz="16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Do use Pharo </a:t>
            </a:r>
            <a:r>
              <a:rPr lang="en-US" sz="1600" b="1" i="1" dirty="0"/>
              <a:t>to provide a solution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 to tangible and clear </a:t>
            </a:r>
            <a:r>
              <a:rPr lang="en-US" sz="1600" i="1" dirty="0"/>
              <a:t>business </a:t>
            </a:r>
            <a:r>
              <a:rPr lang="en-US" sz="1600" dirty="0"/>
              <a:t>problems</a:t>
            </a:r>
            <a:r>
              <a:rPr lang="en-US" sz="1600" i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 rather than to </a:t>
            </a:r>
            <a:r>
              <a:rPr lang="en-US" sz="1600" i="1" dirty="0"/>
              <a:t>solely technical </a:t>
            </a:r>
            <a:r>
              <a:rPr lang="en-US" sz="1600" dirty="0"/>
              <a:t>problems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Do not </a:t>
            </a:r>
            <a:r>
              <a:rPr lang="en-US" sz="1600" dirty="0"/>
              <a:t>make it a panaceum (</a:t>
            </a:r>
            <a:r>
              <a:rPr lang="en-US" sz="1400" dirty="0"/>
              <a:t>silver bullet</a:t>
            </a:r>
            <a:r>
              <a:rPr lang="en-US" sz="1600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It cannot be a solution to vague or incorrect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It cannot be a solution to fundamental SDLC problems, etc.</a:t>
            </a:r>
          </a:p>
          <a:p>
            <a:pPr lvl="1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Do not </a:t>
            </a:r>
            <a:r>
              <a:rPr lang="en-US" sz="1600" dirty="0"/>
              <a:t>introduce it solely on its technical merits: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is likely to be a </a:t>
            </a:r>
            <a:r>
              <a:rPr lang="en-US" sz="1600" i="1" dirty="0"/>
              <a:t>non-starter</a:t>
            </a:r>
            <a:r>
              <a:rPr lang="en-US" sz="1600" dirty="0"/>
              <a:t> or even an </a:t>
            </a:r>
            <a:r>
              <a:rPr lang="en-US" sz="1600" i="1" dirty="0"/>
              <a:t>end</a:t>
            </a:r>
            <a:r>
              <a:rPr lang="en-US" sz="1600" dirty="0"/>
              <a:t> to the conversation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Introducing Pharo to Non-Friendlies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6028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Perspective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Biases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604" y="1237036"/>
            <a:ext cx="7503820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i="1" dirty="0"/>
              <a:t>Build</a:t>
            </a:r>
            <a:r>
              <a:rPr lang="en-US" sz="1600" dirty="0"/>
              <a:t> acceptability on:</a:t>
            </a:r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Delivering the solution in the first place</a:t>
            </a:r>
            <a:r>
              <a:rPr lang="en-US" sz="1600" dirty="0"/>
              <a:t>, despite the constraints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Adopting reasonable (unit, integration, functional) testing to decrease reliance on the testing performed by others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Making the solution modifiable and maintainable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Improving the functional scope and reliability over time in a predictable way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Making Pharo Acceptable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268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Perspective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Biases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280" y="1053473"/>
            <a:ext cx="7936176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Open Source: </a:t>
            </a:r>
            <a:r>
              <a:rPr lang="en-US" sz="1400" dirty="0"/>
              <a:t>less because of the cost, more of the typical red tape </a:t>
            </a:r>
          </a:p>
          <a:p>
            <a:pPr lvl="0"/>
            <a:r>
              <a:rPr lang="en-US" sz="1400" dirty="0"/>
              <a:t>and procurement cycle that is capable of killing any promising approach; and because it is </a:t>
            </a:r>
            <a:r>
              <a:rPr lang="en-US" sz="1400" i="1" dirty="0"/>
              <a:t>Source</a:t>
            </a:r>
            <a:r>
              <a:rPr lang="en-US" sz="1400" dirty="0"/>
              <a:t> after all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strike="sngStrike" dirty="0"/>
              <a:t>Location, location </a:t>
            </a:r>
            <a:r>
              <a:rPr lang="en-US" sz="1600" dirty="0"/>
              <a:t>Productivity, Productivity, Productivity!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Habitability, moldability, and the overall unmatched pleasantness of working </a:t>
            </a:r>
          </a:p>
          <a:p>
            <a:pPr lvl="0"/>
            <a:r>
              <a:rPr lang="en-US" sz="1600" dirty="0"/>
              <a:t>in the environment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hardware/resource demands (compared to the mainstream)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 Class Library and a number of good facilities (Seaside, Zinc, parser builders,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but passionate community with many young people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Attractive Facets of Pharo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30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Perspective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Biases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1146366"/>
            <a:ext cx="7632848" cy="301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Making the habit of providing at least a minimal documentation of the submitted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packages do not have class comments or even package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Unfortunately, this can be a self-disqualification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a curated list of Pharo packages on GitHub?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in Version and Configuration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Keeping around what has worked just fine (e.g., gitfiletree)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Being clear about the status and road map of key components (Iceberg?)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Having reliable dependency specs in packages that work when loading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Using CI to test dependencies of key packages?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Areas for Improvement, 1 of 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93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Perspective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</a:t>
            </a:r>
          </a:p>
          <a:p>
            <a:pPr marL="0" indent="0" algn="r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Biases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1031260"/>
            <a:ext cx="7704855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information about the level of maturity of a given tool or 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Maturity levels in Squeak </a:t>
            </a:r>
            <a:r>
              <a:rPr lang="en-US" sz="1600" i="1" dirty="0"/>
              <a:t>are</a:t>
            </a:r>
            <a:r>
              <a:rPr lang="en-US" sz="1600" dirty="0"/>
              <a:t> useful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Is there a way of mechanically approximating the maturity level?</a:t>
            </a:r>
          </a:p>
          <a:p>
            <a:pPr lvl="1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managing of the release cycle: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Reconsidering the push for the bleeding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Perhaps even/odd-numbered stable/bleeding edge releases?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Clarity about fitness-for-purpose of the new features/tools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Keeping things that work available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Promoting how small operators (including the independents) can </a:t>
            </a:r>
          </a:p>
          <a:p>
            <a:pPr lvl="0"/>
            <a:r>
              <a:rPr lang="en-US" sz="1600" dirty="0"/>
              <a:t>support development of Pharo, with emphasis on the </a:t>
            </a:r>
            <a:r>
              <a:rPr lang="en-US" sz="1600" i="1" dirty="0"/>
              <a:t>financial</a:t>
            </a:r>
            <a:r>
              <a:rPr lang="en-US" sz="1600" dirty="0"/>
              <a:t> support and what </a:t>
            </a:r>
          </a:p>
          <a:p>
            <a:pPr lvl="0"/>
            <a:r>
              <a:rPr lang="en-US" sz="1600" dirty="0"/>
              <a:t>this can </a:t>
            </a:r>
            <a:r>
              <a:rPr lang="en-US" sz="1600" i="1" dirty="0"/>
              <a:t>buy</a:t>
            </a:r>
            <a:r>
              <a:rPr lang="en-US" sz="1600" dirty="0"/>
              <a:t> </a:t>
            </a:r>
            <a:r>
              <a:rPr lang="en-US" sz="1600" i="1" dirty="0"/>
              <a:t>everyone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Areas for Improvement, 2 of 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79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4022" y="1449013"/>
            <a:ext cx="7984441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Over the years, I came to believe that the </a:t>
            </a:r>
            <a:r>
              <a:rPr lang="en-US" i="1" dirty="0"/>
              <a:t>actual value </a:t>
            </a:r>
            <a:r>
              <a:rPr lang="en-US" dirty="0"/>
              <a:t>of (a specific piece of) </a:t>
            </a:r>
          </a:p>
          <a:p>
            <a:r>
              <a:rPr lang="en-US" dirty="0"/>
              <a:t>technology lies in its </a:t>
            </a:r>
            <a:r>
              <a:rPr lang="en-US" i="1" dirty="0"/>
              <a:t>ability to change people’s attitudes and behaviors </a:t>
            </a:r>
            <a:r>
              <a:rPr lang="en-US" dirty="0"/>
              <a:t>in IT. 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Pharo/Smalltalk has that ability. </a:t>
            </a:r>
          </a:p>
          <a:p>
            <a:endParaRPr lang="en-US" dirty="0"/>
          </a:p>
          <a:p>
            <a:r>
              <a:rPr lang="en-US" dirty="0"/>
              <a:t>Starting with the small or the non-central (the </a:t>
            </a:r>
            <a:r>
              <a:rPr lang="en-US" i="1" dirty="0"/>
              <a:t>corner cases</a:t>
            </a:r>
            <a:r>
              <a:rPr lang="en-US" dirty="0"/>
              <a:t>) </a:t>
            </a:r>
          </a:p>
          <a:p>
            <a:r>
              <a:rPr lang="en-US" dirty="0"/>
              <a:t>within the big and the complex (the </a:t>
            </a:r>
            <a:r>
              <a:rPr lang="en-US" i="1" dirty="0"/>
              <a:t>enterprise</a:t>
            </a:r>
            <a:r>
              <a:rPr lang="en-US" dirty="0"/>
              <a:t>) can help realize </a:t>
            </a:r>
          </a:p>
          <a:p>
            <a:r>
              <a:rPr lang="en-US" dirty="0"/>
              <a:t>that capability, while producing good/usable solutions and making </a:t>
            </a:r>
          </a:p>
          <a:p>
            <a:r>
              <a:rPr lang="en-US" dirty="0"/>
              <a:t>the </a:t>
            </a:r>
            <a:r>
              <a:rPr lang="en-US" i="1" dirty="0"/>
              <a:t>enterprise</a:t>
            </a:r>
            <a:r>
              <a:rPr lang="en-US" dirty="0"/>
              <a:t> a bit more bearable in the process.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Final Thoughts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717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1532CB-CA4E-C542-B8CC-996BCF4B253C}"/>
              </a:ext>
            </a:extLst>
          </p:cNvPr>
          <p:cNvSpPr txBox="1">
            <a:spLocks/>
          </p:cNvSpPr>
          <p:nvPr/>
        </p:nvSpPr>
        <p:spPr>
          <a:xfrm>
            <a:off x="0" y="4299942"/>
            <a:ext cx="9144000" cy="57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Comments, suggestions, feedback, etc.: please email piotr@palacz.net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03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cs typeface="Arial" pitchFamily="34" charset="0"/>
              </a:rPr>
              <a:t>1987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563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C000"/>
                </a:solidFill>
                <a:cs typeface="Arial" pitchFamily="34" charset="0"/>
              </a:rPr>
              <a:t>’</a:t>
            </a:r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90s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2923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50"/>
                </a:solidFill>
                <a:cs typeface="Arial" pitchFamily="34" charset="0"/>
              </a:rPr>
              <a:t>-20y</a:t>
            </a:r>
            <a:endParaRPr lang="ko-KR" altLang="en-US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9387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-5y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0543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-3y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5761" y="2839018"/>
            <a:ext cx="337928" cy="8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774724" y="2839018"/>
            <a:ext cx="337928" cy="8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407508" y="2839018"/>
            <a:ext cx="337928" cy="8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5902727" y="2839018"/>
            <a:ext cx="337928" cy="8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3638" y="3142002"/>
            <a:ext cx="2206114" cy="1248833"/>
            <a:chOff x="421670" y="2818111"/>
            <a:chExt cx="1734772" cy="1248833"/>
          </a:xfrm>
        </p:grpSpPr>
        <p:sp>
          <p:nvSpPr>
            <p:cNvPr id="15" name="TextBox 14"/>
            <p:cNvSpPr txBox="1"/>
            <p:nvPr/>
          </p:nvSpPr>
          <p:spPr>
            <a:xfrm>
              <a:off x="421670" y="2818111"/>
              <a:ext cx="173477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</a:rPr>
                <a:t>First Smalltalk course!</a:t>
              </a:r>
            </a:p>
            <a:p>
              <a:r>
                <a:rPr lang="en-US" sz="1100" dirty="0">
                  <a:latin typeface="Arial" panose="020B0604020202020204" pitchFamily="34" charset="0"/>
                </a:rPr>
                <a:t>Dr. Artur </a:t>
              </a:r>
              <a:r>
                <a:rPr lang="en-US" sz="1100" dirty="0" err="1">
                  <a:latin typeface="Arial" panose="020B0604020202020204" pitchFamily="34" charset="0"/>
                </a:rPr>
                <a:t>Krepski</a:t>
              </a:r>
              <a:r>
                <a:rPr lang="en-US" sz="1100" dirty="0">
                  <a:latin typeface="Arial" panose="020B0604020202020204" pitchFamily="34" charset="0"/>
                </a:rPr>
                <a:t>, </a:t>
              </a:r>
            </a:p>
            <a:p>
              <a:r>
                <a:rPr lang="en-US" sz="1100" dirty="0">
                  <a:latin typeface="Arial" panose="020B0604020202020204" pitchFamily="34" charset="0"/>
                </a:rPr>
                <a:t>Institute of Computer Science, Warsaw, Poland.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0167" y="1326345"/>
            <a:ext cx="2837737" cy="1025820"/>
            <a:chOff x="2063141" y="991248"/>
            <a:chExt cx="1734772" cy="1529259"/>
          </a:xfrm>
        </p:grpSpPr>
        <p:sp>
          <p:nvSpPr>
            <p:cNvPr id="16" name="TextBox 15"/>
            <p:cNvSpPr txBox="1"/>
            <p:nvPr/>
          </p:nvSpPr>
          <p:spPr>
            <a:xfrm>
              <a:off x="2063141" y="1304625"/>
              <a:ext cx="1734772" cy="12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</a:rPr>
                <a:t>Smalltalk enterprise-type projects </a:t>
              </a:r>
            </a:p>
            <a:p>
              <a:r>
                <a:rPr lang="en-US" sz="1100" dirty="0">
                  <a:latin typeface="Arial" panose="020B0604020202020204" pitchFamily="34" charset="0"/>
                </a:rPr>
                <a:t>in Advertising, Banking, Insurance, </a:t>
              </a:r>
            </a:p>
            <a:p>
              <a:r>
                <a:rPr lang="en-US" sz="1100" dirty="0">
                  <a:latin typeface="Arial" panose="020B0604020202020204" pitchFamily="34" charset="0"/>
                </a:rPr>
                <a:t>Telco industries, in Australia and the US. </a:t>
              </a:r>
            </a:p>
            <a:p>
              <a:r>
                <a:rPr lang="en-US" sz="1100" dirty="0">
                  <a:latin typeface="Arial" panose="020B0604020202020204" pitchFamily="34" charset="0"/>
                </a:rPr>
                <a:t>(D/V, VW, VA, Enfin, ST/X,…)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3141" y="991248"/>
              <a:ext cx="1734772" cy="2538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27784" y="3142002"/>
            <a:ext cx="2333222" cy="1248833"/>
            <a:chOff x="421670" y="2818111"/>
            <a:chExt cx="1734772" cy="1248833"/>
          </a:xfrm>
        </p:grpSpPr>
        <p:sp>
          <p:nvSpPr>
            <p:cNvPr id="21" name="TextBox 20"/>
            <p:cNvSpPr txBox="1"/>
            <p:nvPr/>
          </p:nvSpPr>
          <p:spPr>
            <a:xfrm>
              <a:off x="421670" y="2818111"/>
              <a:ext cx="17347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Architect work, in different guises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(Technical, Solution, Application, Enterprise, etc.) in Telco, Medical, Government/State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4629" y="3154611"/>
            <a:ext cx="1734772" cy="1248833"/>
            <a:chOff x="421670" y="2818111"/>
            <a:chExt cx="1734772" cy="1248833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Using Smalltalk for project work again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(Pharo 4/5/6)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41177" y="1326345"/>
            <a:ext cx="1799365" cy="1193592"/>
            <a:chOff x="2063141" y="1065139"/>
            <a:chExt cx="1734772" cy="1193592"/>
          </a:xfrm>
        </p:grpSpPr>
        <p:sp>
          <p:nvSpPr>
            <p:cNvPr id="28" name="TextBox 27"/>
            <p:cNvSpPr txBox="1"/>
            <p:nvPr/>
          </p:nvSpPr>
          <p:spPr>
            <a:xfrm>
              <a:off x="2063141" y="1304624"/>
              <a:ext cx="17347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Leaving the Big Corp IT and Going 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Independent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9E95FC-B4C7-3049-97B1-617CF51ED2DC}"/>
              </a:ext>
            </a:extLst>
          </p:cNvPr>
          <p:cNvGrpSpPr/>
          <p:nvPr/>
        </p:nvGrpSpPr>
        <p:grpSpPr>
          <a:xfrm>
            <a:off x="1278546" y="150779"/>
            <a:ext cx="5826893" cy="720000"/>
            <a:chOff x="3131840" y="1491630"/>
            <a:chExt cx="5256584" cy="5760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98320B-0858-174E-837C-9E948EF90A6C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1967D891-5116-C34E-8FAC-28472F09377F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004FF2C-1BE4-1E43-938F-2D996C0C643A}"/>
              </a:ext>
            </a:extLst>
          </p:cNvPr>
          <p:cNvSpPr txBox="1"/>
          <p:nvPr/>
        </p:nvSpPr>
        <p:spPr>
          <a:xfrm>
            <a:off x="1286992" y="139088"/>
            <a:ext cx="59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D85D24-F4E4-044B-90EE-10D034AC897F}"/>
              </a:ext>
            </a:extLst>
          </p:cNvPr>
          <p:cNvGrpSpPr/>
          <p:nvPr/>
        </p:nvGrpSpPr>
        <p:grpSpPr>
          <a:xfrm>
            <a:off x="2092287" y="231421"/>
            <a:ext cx="4148368" cy="546224"/>
            <a:chOff x="3851840" y="1356248"/>
            <a:chExt cx="4392568" cy="5462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BDD872-3FC4-8B48-B90A-8790DFEBF06C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My [Smalltalk] Background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6E7025-72A3-C440-B778-618CEB7E5396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5E33222-0239-6F48-8DAE-EF07E9976AFF}"/>
              </a:ext>
            </a:extLst>
          </p:cNvPr>
          <p:cNvSpPr/>
          <p:nvPr/>
        </p:nvSpPr>
        <p:spPr>
          <a:xfrm>
            <a:off x="7331473" y="2839018"/>
            <a:ext cx="337928" cy="8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6678D5-266E-CC4E-9055-C7933578F18A}"/>
              </a:ext>
            </a:extLst>
          </p:cNvPr>
          <p:cNvSpPr txBox="1"/>
          <p:nvPr/>
        </p:nvSpPr>
        <p:spPr>
          <a:xfrm>
            <a:off x="7736465" y="2652776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7030A0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3568" y="939413"/>
            <a:ext cx="7037105" cy="1936962"/>
            <a:chOff x="3664942" y="1086514"/>
            <a:chExt cx="2276004" cy="3620730"/>
          </a:xfrm>
        </p:grpSpPr>
        <p:sp>
          <p:nvSpPr>
            <p:cNvPr id="22" name="TextBox 21"/>
            <p:cNvSpPr txBox="1"/>
            <p:nvPr/>
          </p:nvSpPr>
          <p:spPr>
            <a:xfrm>
              <a:off x="3688455" y="1715573"/>
              <a:ext cx="2252491" cy="29916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Small teams (&lt;1 to 2-3 FT people)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Small budgets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Short timeframes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Relative freedom of choice in approach and tooling …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… But bearing the full risk for the choices made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Having to assume broad responsibilities </a:t>
              </a:r>
              <a:r>
                <a:rPr lang="en-US" sz="1200" dirty="0"/>
                <a:t>(for requirements, design, implementation, </a:t>
              </a:r>
            </a:p>
            <a:p>
              <a:r>
                <a:rPr lang="en-US" sz="1200" dirty="0"/>
                <a:t>testing, deployment, monitoring, etc.)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64942" y="1086514"/>
              <a:ext cx="2252491" cy="57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Being Independent </a:t>
              </a:r>
              <a:r>
                <a:rPr lang="en-US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typically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means: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1355" y="3053753"/>
            <a:ext cx="6149318" cy="1469845"/>
            <a:chOff x="3683418" y="992019"/>
            <a:chExt cx="2256734" cy="2823470"/>
          </a:xfrm>
        </p:grpSpPr>
        <p:sp>
          <p:nvSpPr>
            <p:cNvPr id="10" name="TextBox 9"/>
            <p:cNvSpPr txBox="1"/>
            <p:nvPr/>
          </p:nvSpPr>
          <p:spPr>
            <a:xfrm>
              <a:off x="3687661" y="1568863"/>
              <a:ext cx="2252491" cy="22466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Solutions involve both business </a:t>
              </a:r>
              <a:r>
                <a:rPr lang="en-US" sz="1400" i="1" dirty="0"/>
                <a:t>and</a:t>
              </a:r>
              <a:r>
                <a:rPr lang="en-US" sz="1400" dirty="0"/>
                <a:t> software elements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Driving the solution rather than waiting for it to happen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Dealing with the reality of underspecified requirements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Limited opportunity for extended experimentation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Still being open to outside-the-box solutions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3418" y="992019"/>
              <a:ext cx="2252491" cy="59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Pragmatic Focus: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My Perspective and Potential Biases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31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Motivation and Driving Questions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755576" y="1098113"/>
            <a:ext cx="7488832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What are the areas (if any) where Pharo can be </a:t>
            </a:r>
            <a:r>
              <a:rPr lang="en-US" sz="1600" i="1" dirty="0"/>
              <a:t>successfully</a:t>
            </a:r>
            <a:r>
              <a:rPr lang="en-US" sz="1600" dirty="0"/>
              <a:t> used</a:t>
            </a:r>
          </a:p>
          <a:p>
            <a:pPr lvl="0"/>
            <a:r>
              <a:rPr lang="en-US" sz="1600" dirty="0"/>
              <a:t>in an enterprise [systems] context?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What are some of the effective ways of introducing Pharo to </a:t>
            </a:r>
          </a:p>
          <a:p>
            <a:pPr lvl="0"/>
            <a:r>
              <a:rPr lang="en-US" sz="1600" i="1" dirty="0"/>
              <a:t>non-mainstream-technology-averse</a:t>
            </a:r>
            <a:r>
              <a:rPr lang="en-US" sz="1600" dirty="0"/>
              <a:t> organizations?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in Pharo is </a:t>
            </a:r>
            <a:r>
              <a:rPr lang="en-US" sz="1600" i="1" dirty="0"/>
              <a:t>attractive</a:t>
            </a:r>
            <a:r>
              <a:rPr lang="en-US" sz="1600" dirty="0"/>
              <a:t> for the independents and small companies </a:t>
            </a:r>
          </a:p>
          <a:p>
            <a:pPr lvl="0"/>
            <a:r>
              <a:rPr lang="en-US" sz="1600" dirty="0"/>
              <a:t>working in an enterprise context?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in Pharo is attractive in that context and what could be improved </a:t>
            </a:r>
          </a:p>
          <a:p>
            <a:pPr lvl="0"/>
            <a:r>
              <a:rPr lang="en-US" sz="1600" dirty="0"/>
              <a:t>to increase its attractiveness?</a:t>
            </a:r>
          </a:p>
        </p:txBody>
      </p:sp>
    </p:spTree>
    <p:extLst>
      <p:ext uri="{BB962C8B-B14F-4D97-AF65-F5344CB8AC3E}">
        <p14:creationId xmlns:p14="http://schemas.microsoft.com/office/powerpoint/2010/main" val="176806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79BA3-2149-5B4F-8C16-D75DBA00EFDE}"/>
              </a:ext>
            </a:extLst>
          </p:cNvPr>
          <p:cNvGrpSpPr/>
          <p:nvPr/>
        </p:nvGrpSpPr>
        <p:grpSpPr>
          <a:xfrm>
            <a:off x="768546" y="120771"/>
            <a:ext cx="5826893" cy="720000"/>
            <a:chOff x="3131840" y="1491630"/>
            <a:chExt cx="5256584" cy="5760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F3AF58-D2A3-7140-88AB-CB007349B182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F937A91-E5C6-3346-8DA6-8405A70FCC80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9BCC7A-E541-6A41-8723-2AF08E92C502}"/>
              </a:ext>
            </a:extLst>
          </p:cNvPr>
          <p:cNvSpPr txBox="1"/>
          <p:nvPr/>
        </p:nvSpPr>
        <p:spPr>
          <a:xfrm>
            <a:off x="776992" y="109080"/>
            <a:ext cx="59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8781F1-7A2C-D547-8CB5-170CD61EBB1A}"/>
              </a:ext>
            </a:extLst>
          </p:cNvPr>
          <p:cNvGrpSpPr/>
          <p:nvPr/>
        </p:nvGrpSpPr>
        <p:grpSpPr>
          <a:xfrm>
            <a:off x="1582287" y="201413"/>
            <a:ext cx="4869136" cy="546224"/>
            <a:chOff x="3851840" y="1356248"/>
            <a:chExt cx="4392568" cy="5462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1315F9-7E0D-C64B-91B5-F672B04038BC}"/>
                </a:ext>
              </a:extLst>
            </p:cNvPr>
            <p:cNvSpPr txBox="1"/>
            <p:nvPr/>
          </p:nvSpPr>
          <p:spPr>
            <a:xfrm>
              <a:off x="3851840" y="1356248"/>
              <a:ext cx="439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Sample Corner Cases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F373CB-13E1-874F-897F-2055B46508F6}"/>
                </a:ext>
              </a:extLst>
            </p:cNvPr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367F97-E822-5F4D-9608-6384348D55B9}"/>
              </a:ext>
            </a:extLst>
          </p:cNvPr>
          <p:cNvGrpSpPr/>
          <p:nvPr/>
        </p:nvGrpSpPr>
        <p:grpSpPr>
          <a:xfrm>
            <a:off x="1600626" y="1329539"/>
            <a:ext cx="4994815" cy="731691"/>
            <a:chOff x="2451751" y="1220197"/>
            <a:chExt cx="4994815" cy="7316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F66A6D5-01D4-A44B-96BC-F886DD896AAC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485D9E1-BDF6-B642-9EC4-DBE862F70172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0FD12A3A-E351-724B-9EAF-C0D0B47B3209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26D632-26E5-CE4C-94A4-01297D4C9374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X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9B52FB-3AD5-F04E-B7D6-25F47214B06D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C97D26-16D1-CC41-A5AB-C0FE95C2D933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Legacy Archeological Dive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977DCA-BD41-F44F-9914-C60E423D6308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Recovering ’90s Social Services App for replacement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865A3C-C84A-E240-9061-9EA4CA032988}"/>
              </a:ext>
            </a:extLst>
          </p:cNvPr>
          <p:cNvGrpSpPr/>
          <p:nvPr/>
        </p:nvGrpSpPr>
        <p:grpSpPr>
          <a:xfrm>
            <a:off x="1586052" y="2423893"/>
            <a:ext cx="5009388" cy="731690"/>
            <a:chOff x="2437177" y="2253979"/>
            <a:chExt cx="5009388" cy="7316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37EF44F-6607-4144-8610-06A703D0F8FF}"/>
                </a:ext>
              </a:extLst>
            </p:cNvPr>
            <p:cNvGrpSpPr/>
            <p:nvPr/>
          </p:nvGrpSpPr>
          <p:grpSpPr>
            <a:xfrm>
              <a:off x="2445996" y="2265669"/>
              <a:ext cx="5000569" cy="720000"/>
              <a:chOff x="3131840" y="1491630"/>
              <a:chExt cx="5256584" cy="57606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0C3CD51-F0A9-F948-9B07-A8F227010A3D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A0224C0C-AD7C-8846-9E8D-6128A93D03EC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FE0596-04C0-E844-97D4-B49FE033A2A7}"/>
                </a:ext>
              </a:extLst>
            </p:cNvPr>
            <p:cNvSpPr txBox="1"/>
            <p:nvPr/>
          </p:nvSpPr>
          <p:spPr>
            <a:xfrm>
              <a:off x="2437177" y="2253979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2DFA13B-A951-1A4B-89CD-FEE9AA76165B}"/>
                </a:ext>
              </a:extLst>
            </p:cNvPr>
            <p:cNvGrpSpPr/>
            <p:nvPr/>
          </p:nvGrpSpPr>
          <p:grpSpPr>
            <a:xfrm>
              <a:off x="3277002" y="2364930"/>
              <a:ext cx="4025545" cy="546224"/>
              <a:chOff x="3851840" y="1356248"/>
              <a:chExt cx="4392567" cy="54622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48F50D-BC76-A947-AA15-86D7D3742EFD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Creating Self-Service Portals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7DE0B9-FB1E-9545-B5E4-68B176AE314C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061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Web-based Data Validation On-Demand for End-Users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DF7062-824F-A840-B2F9-A5C5EE584342}"/>
              </a:ext>
            </a:extLst>
          </p:cNvPr>
          <p:cNvGrpSpPr/>
          <p:nvPr/>
        </p:nvGrpSpPr>
        <p:grpSpPr>
          <a:xfrm>
            <a:off x="1594871" y="3518246"/>
            <a:ext cx="5000568" cy="731690"/>
            <a:chOff x="2445996" y="3408904"/>
            <a:chExt cx="5000568" cy="73169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27BF17-FC1C-C54F-8AC0-6FDD1147F334}"/>
                </a:ext>
              </a:extLst>
            </p:cNvPr>
            <p:cNvGrpSpPr/>
            <p:nvPr/>
          </p:nvGrpSpPr>
          <p:grpSpPr>
            <a:xfrm>
              <a:off x="2454815" y="3420594"/>
              <a:ext cx="4991749" cy="720000"/>
              <a:chOff x="3131840" y="1491630"/>
              <a:chExt cx="5256584" cy="57606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4253301-815E-514A-B4CA-637EBDCD9A9F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1EC09E77-D6E1-2A4E-A01B-0CFDFEEC143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20EF7D-9CAE-7940-9F9B-593439259A69}"/>
                </a:ext>
              </a:extLst>
            </p:cNvPr>
            <p:cNvSpPr txBox="1"/>
            <p:nvPr/>
          </p:nvSpPr>
          <p:spPr>
            <a:xfrm>
              <a:off x="2445996" y="3408904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Z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6F87F6D-C43B-9E47-9D23-6353DE189658}"/>
                </a:ext>
              </a:extLst>
            </p:cNvPr>
            <p:cNvGrpSpPr/>
            <p:nvPr/>
          </p:nvGrpSpPr>
          <p:grpSpPr>
            <a:xfrm>
              <a:off x="3285821" y="3519855"/>
              <a:ext cx="4016726" cy="546224"/>
              <a:chOff x="3851840" y="1356248"/>
              <a:chExt cx="4392568" cy="54622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7DDC08-7A02-2540-A18C-0C75CFD7B92F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Chatbot-Enablement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7F5620-AB74-834B-9BC7-E279DCB71217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Grokking Chatbot, Corpus for a Financial System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102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4946912" y="3370670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X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Legacy Archeological Dive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Recovering ’90s Social Services App for Replacement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A2A51F6-7662-4E4E-97FA-56567E916417}"/>
              </a:ext>
            </a:extLst>
          </p:cNvPr>
          <p:cNvSpPr txBox="1"/>
          <p:nvPr/>
        </p:nvSpPr>
        <p:spPr>
          <a:xfrm>
            <a:off x="107504" y="1182201"/>
            <a:ext cx="348346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1990’s System to manage social service-related funds (~$6B/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between the State and the Counties (53 offices, 4k employees). </a:t>
            </a:r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longer maintainable.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Before replacing it/creating an RFP, it needs: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Cases, Business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Component/Realization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Navigation, Control and Data Flows, etc.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BBAD63-81A0-3D4D-8151-F739D1D53A4A}"/>
              </a:ext>
            </a:extLst>
          </p:cNvPr>
          <p:cNvSpPr txBox="1"/>
          <p:nvPr/>
        </p:nvSpPr>
        <p:spPr>
          <a:xfrm>
            <a:off x="1777273" y="950014"/>
            <a:ext cx="188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Background and Goals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627C84-4374-EC40-916E-514300447524}"/>
              </a:ext>
            </a:extLst>
          </p:cNvPr>
          <p:cNvSpPr txBox="1"/>
          <p:nvPr/>
        </p:nvSpPr>
        <p:spPr>
          <a:xfrm>
            <a:off x="5664028" y="950014"/>
            <a:ext cx="1144905" cy="27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Tooling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4463CA-EB54-E544-A107-DA5A2DC87ED7}"/>
              </a:ext>
            </a:extLst>
          </p:cNvPr>
          <p:cNvGrpSpPr/>
          <p:nvPr/>
        </p:nvGrpSpPr>
        <p:grpSpPr>
          <a:xfrm>
            <a:off x="5778685" y="1182201"/>
            <a:ext cx="3028893" cy="1015663"/>
            <a:chOff x="6116171" y="1337931"/>
            <a:chExt cx="2186535" cy="101566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extBox 31"/>
            <p:cNvSpPr txBox="1"/>
            <p:nvPr/>
          </p:nvSpPr>
          <p:spPr>
            <a:xfrm>
              <a:off x="6116171" y="1337931"/>
              <a:ext cx="11201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FoxPro IDE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FoxPro decompiler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Sparx EA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20DBD0-45C7-7046-A284-5C8D905B65E7}"/>
                </a:ext>
              </a:extLst>
            </p:cNvPr>
            <p:cNvSpPr txBox="1"/>
            <p:nvPr/>
          </p:nvSpPr>
          <p:spPr>
            <a:xfrm>
              <a:off x="6982239" y="1337931"/>
              <a:ext cx="132046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Pharo 4 (mid-2015)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PetitParser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Roassal2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Telescope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8138B72-908A-C44B-BE5B-7C6F6A41FA14}"/>
              </a:ext>
            </a:extLst>
          </p:cNvPr>
          <p:cNvSpPr txBox="1"/>
          <p:nvPr/>
        </p:nvSpPr>
        <p:spPr>
          <a:xfrm>
            <a:off x="1319917" y="2870815"/>
            <a:ext cx="21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Challenges and Insights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348EB3-489C-0D40-8223-AA75A3406526}"/>
              </a:ext>
            </a:extLst>
          </p:cNvPr>
          <p:cNvSpPr txBox="1"/>
          <p:nvPr/>
        </p:nvSpPr>
        <p:spPr>
          <a:xfrm>
            <a:off x="181847" y="3121680"/>
            <a:ext cx="330121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 implementation documentation or know-how available; implementation language is complex and has no grammar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Manual analysis impractical; combination of automated processing and manual input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Tool support and visualizations needed; static analysis should provide usable information for the effort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EFA040-9685-C042-BFF2-1C9976B39DEE}"/>
              </a:ext>
            </a:extLst>
          </p:cNvPr>
          <p:cNvSpPr txBox="1"/>
          <p:nvPr/>
        </p:nvSpPr>
        <p:spPr>
          <a:xfrm>
            <a:off x="5867405" y="2870815"/>
            <a:ext cx="99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Outcomes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7CFF54-9783-6E40-8DE3-A38FEFD8915F}"/>
              </a:ext>
            </a:extLst>
          </p:cNvPr>
          <p:cNvSpPr txBox="1"/>
          <p:nvPr/>
        </p:nvSpPr>
        <p:spPr>
          <a:xfrm>
            <a:off x="5374468" y="3121680"/>
            <a:ext cx="359001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Cases established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(Sparx EA)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 environment for examining relationships among realization artifacts, supporting visualizing, navigating, annotating these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Use Cases mapped to Realization artifacts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Identification of key components and key areas for Business Rules analysis</a:t>
            </a:r>
          </a:p>
        </p:txBody>
      </p:sp>
    </p:spTree>
    <p:extLst>
      <p:ext uri="{BB962C8B-B14F-4D97-AF65-F5344CB8AC3E}">
        <p14:creationId xmlns:p14="http://schemas.microsoft.com/office/powerpoint/2010/main" val="99969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ED20F735-4F51-5243-9571-357DF3D0616F}"/>
              </a:ext>
            </a:extLst>
          </p:cNvPr>
          <p:cNvSpPr txBox="1"/>
          <p:nvPr/>
        </p:nvSpPr>
        <p:spPr>
          <a:xfrm>
            <a:off x="287286" y="1854626"/>
            <a:ext cx="270053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Relationships among the Artifacts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2A51F6-7662-4E4E-97FA-56567E916417}"/>
              </a:ext>
            </a:extLst>
          </p:cNvPr>
          <p:cNvSpPr txBox="1"/>
          <p:nvPr/>
        </p:nvSpPr>
        <p:spPr>
          <a:xfrm>
            <a:off x="5903911" y="862659"/>
            <a:ext cx="2988569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125 Tables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335 Programs </a:t>
            </a:r>
            <a:r>
              <a:rPr lang="en-US" sz="1100" dirty="0"/>
              <a:t>(incl. code pieces in Screens, Reports, and Libraries)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126 Screens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146 Reports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BBAD63-81A0-3D4D-8151-F739D1D53A4A}"/>
              </a:ext>
            </a:extLst>
          </p:cNvPr>
          <p:cNvSpPr txBox="1"/>
          <p:nvPr/>
        </p:nvSpPr>
        <p:spPr>
          <a:xfrm>
            <a:off x="287286" y="691806"/>
            <a:ext cx="188811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Realization Artifacts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881579-ACB1-0148-9AA5-7F1263D2B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58226"/>
              </p:ext>
            </p:extLst>
          </p:nvPr>
        </p:nvGraphicFramePr>
        <p:xfrm>
          <a:off x="287287" y="3251573"/>
          <a:ext cx="5616624" cy="1563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892">
                  <a:extLst>
                    <a:ext uri="{9D8B030D-6E8A-4147-A177-3AD203B41FA5}">
                      <a16:colId xmlns:a16="http://schemas.microsoft.com/office/drawing/2014/main" val="2456593335"/>
                    </a:ext>
                  </a:extLst>
                </a:gridCol>
                <a:gridCol w="3179685">
                  <a:extLst>
                    <a:ext uri="{9D8B030D-6E8A-4147-A177-3AD203B41FA5}">
                      <a16:colId xmlns:a16="http://schemas.microsoft.com/office/drawing/2014/main" val="2498425877"/>
                    </a:ext>
                  </a:extLst>
                </a:gridCol>
                <a:gridCol w="832047">
                  <a:extLst>
                    <a:ext uri="{9D8B030D-6E8A-4147-A177-3AD203B41FA5}">
                      <a16:colId xmlns:a16="http://schemas.microsoft.com/office/drawing/2014/main" val="1217368401"/>
                    </a:ext>
                  </a:extLst>
                </a:gridCol>
              </a:tblGrid>
              <a:tr h="195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Relationship 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Applies To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Count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441021"/>
                  </a:ext>
                </a:extLst>
              </a:tr>
              <a:tr h="1954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Reads Or Writes 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>
                          <a:effectLst/>
                        </a:rPr>
                        <a:t>Components interacting with Tables</a:t>
                      </a:r>
                      <a:endParaRPr lang="en-US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1122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054466"/>
                  </a:ext>
                </a:extLst>
              </a:tr>
              <a:tr h="3909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Opens UI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>
                          <a:effectLst/>
                        </a:rPr>
                        <a:t>Screens opening UIs (Screens or Reports) </a:t>
                      </a:r>
                      <a:endParaRPr lang="en-US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562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019958"/>
                  </a:ext>
                </a:extLst>
              </a:tr>
              <a:tr h="3909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Executes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>
                          <a:effectLst/>
                        </a:rPr>
                        <a:t>Programs or Procedures executing other             Programs or Procedures</a:t>
                      </a:r>
                      <a:endParaRPr lang="en-US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560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051186"/>
                  </a:ext>
                </a:extLst>
              </a:tr>
              <a:tr h="3909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Reads From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i="1" dirty="0">
                          <a:effectLst/>
                        </a:rPr>
                        <a:t>Read accessed from Tables, typically in Reports</a:t>
                      </a:r>
                      <a:endParaRPr lang="en-US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397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463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EBEB10-BD97-8A4A-A6DE-85CFD9E77CDE}"/>
              </a:ext>
            </a:extLst>
          </p:cNvPr>
          <p:cNvSpPr txBox="1"/>
          <p:nvPr/>
        </p:nvSpPr>
        <p:spPr>
          <a:xfrm>
            <a:off x="5903911" y="3183276"/>
            <a:ext cx="311816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/>
              <a:t>This is a Direct Data Entry app</a:t>
            </a:r>
          </a:p>
          <a:p>
            <a:r>
              <a:rPr lang="en-US" sz="1200" dirty="0"/>
              <a:t>% of Screens – Tables direct interactions</a:t>
            </a:r>
          </a:p>
          <a:p>
            <a:r>
              <a:rPr lang="en-US" sz="1200" b="1" dirty="0"/>
              <a:t>This is a Report Generation app</a:t>
            </a:r>
          </a:p>
          <a:p>
            <a:r>
              <a:rPr lang="en-US" sz="1200" dirty="0"/>
              <a:t>% Tables - Reports vs Screens - Tables</a:t>
            </a:r>
          </a:p>
          <a:p>
            <a:r>
              <a:rPr lang="en-US" sz="1200" b="1" dirty="0"/>
              <a:t>Support for Business Process is limited</a:t>
            </a:r>
          </a:p>
          <a:p>
            <a:r>
              <a:rPr lang="en-US" sz="1200" dirty="0"/>
              <a:t>% User-initiated interactions in the Screens</a:t>
            </a:r>
          </a:p>
          <a:p>
            <a:r>
              <a:rPr lang="en-US" sz="1200" dirty="0"/>
              <a:t>Simple inter-Program interactions</a:t>
            </a:r>
          </a:p>
          <a:p>
            <a:r>
              <a:rPr lang="en-US" sz="1200" dirty="0"/>
              <a:t># Program-Program vs # Program</a:t>
            </a:r>
          </a:p>
          <a:p>
            <a:r>
              <a:rPr lang="en-US" sz="1200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66C5F9-178E-8343-9258-E5483761E04B}"/>
              </a:ext>
            </a:extLst>
          </p:cNvPr>
          <p:cNvSpPr txBox="1"/>
          <p:nvPr/>
        </p:nvSpPr>
        <p:spPr>
          <a:xfrm>
            <a:off x="5903911" y="2877386"/>
            <a:ext cx="201719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Derived Characterization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8" name="Picture 47" descr="C:\Users\PC\Dropbox\Projects\FoxPro\InProgress\Telescope\appElemsNoRels.png">
            <a:extLst>
              <a:ext uri="{FF2B5EF4-FFF2-40B4-BE49-F238E27FC236}">
                <a16:creationId xmlns:a16="http://schemas.microsoft.com/office/drawing/2014/main" id="{F3389577-5ECA-2241-8FE4-F4035A6704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" y="761923"/>
            <a:ext cx="5477510" cy="124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X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Legacy Archeology Dive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Top-Level Artifacts and Analysis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6171B1E-93F1-324F-A5CC-AAE9280061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6" y="2131625"/>
            <a:ext cx="5943600" cy="115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4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FBFB1-A2B7-FA4B-A179-EE200E6F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" y="907316"/>
            <a:ext cx="3702091" cy="24638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X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Legacy Archeological Dive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Exploration Workspace, Tools, Drill-Downs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A6811FC-4221-2C45-94D4-FB7E2E880348}"/>
              </a:ext>
            </a:extLst>
          </p:cNvPr>
          <p:cNvSpPr txBox="1"/>
          <p:nvPr/>
        </p:nvSpPr>
        <p:spPr>
          <a:xfrm>
            <a:off x="5372" y="3371186"/>
            <a:ext cx="85550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Sparx EA</a:t>
            </a:r>
            <a:endParaRPr lang="ko-KR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95CE80-48EC-6143-89FA-7EF37EB9E13A}"/>
              </a:ext>
            </a:extLst>
          </p:cNvPr>
          <p:cNvSpPr txBox="1"/>
          <p:nvPr/>
        </p:nvSpPr>
        <p:spPr>
          <a:xfrm>
            <a:off x="5228082" y="324570"/>
            <a:ext cx="85550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4</a:t>
            </a:r>
            <a:endParaRPr lang="ko-KR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E11AA-A110-4047-BAEA-AFE61F223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12" y="601569"/>
            <a:ext cx="6794443" cy="43464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054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b-Template-Clean" id="{589616D5-71E3-E540-B6D8-BAAF526C9FC4}" vid="{E5D87287-DB43-DC4C-B3AD-C44709641AB9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ulb-Template-Clean" id="{589616D5-71E3-E540-B6D8-BAAF526C9FC4}" vid="{654F6A54-9251-2342-A211-8C69E7FB1A85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b-Template-Clean" id="{589616D5-71E3-E540-B6D8-BAAF526C9FC4}" vid="{37100510-3A2F-E945-BDAC-B16CFC26E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2048</Words>
  <Application>Microsoft Macintosh PowerPoint</Application>
  <PresentationFormat>On-screen Show (16:9)</PresentationFormat>
  <Paragraphs>373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Unicode MS</vt:lpstr>
      <vt:lpstr>맑은 고딕</vt:lpstr>
      <vt:lpstr>Arial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Piotr Palacz</cp:lastModifiedBy>
  <cp:revision>155</cp:revision>
  <dcterms:created xsi:type="dcterms:W3CDTF">2016-12-05T23:26:54Z</dcterms:created>
  <dcterms:modified xsi:type="dcterms:W3CDTF">2018-09-10T05:07:19Z</dcterms:modified>
</cp:coreProperties>
</file>